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  <p:sldMasterId id="2147483693" r:id="rId5"/>
  </p:sldMasterIdLst>
  <p:notesMasterIdLst>
    <p:notesMasterId r:id="rId69"/>
  </p:notesMasterIdLst>
  <p:handoutMasterIdLst>
    <p:handoutMasterId r:id="rId70"/>
  </p:handoutMasterIdLst>
  <p:sldIdLst>
    <p:sldId id="256" r:id="rId6"/>
    <p:sldId id="258" r:id="rId7"/>
    <p:sldId id="257" r:id="rId8"/>
    <p:sldId id="259" r:id="rId9"/>
    <p:sldId id="624" r:id="rId10"/>
    <p:sldId id="622" r:id="rId11"/>
    <p:sldId id="623" r:id="rId12"/>
    <p:sldId id="262" r:id="rId13"/>
    <p:sldId id="627" r:id="rId14"/>
    <p:sldId id="260" r:id="rId15"/>
    <p:sldId id="620" r:id="rId16"/>
    <p:sldId id="263" r:id="rId17"/>
    <p:sldId id="628" r:id="rId18"/>
    <p:sldId id="261" r:id="rId19"/>
    <p:sldId id="264" r:id="rId20"/>
    <p:sldId id="690" r:id="rId21"/>
    <p:sldId id="625" r:id="rId22"/>
    <p:sldId id="267" r:id="rId23"/>
    <p:sldId id="626" r:id="rId24"/>
    <p:sldId id="728" r:id="rId25"/>
    <p:sldId id="729" r:id="rId26"/>
    <p:sldId id="730" r:id="rId27"/>
    <p:sldId id="731" r:id="rId28"/>
    <p:sldId id="646" r:id="rId29"/>
    <p:sldId id="732" r:id="rId30"/>
    <p:sldId id="691" r:id="rId31"/>
    <p:sldId id="692" r:id="rId32"/>
    <p:sldId id="271" r:id="rId33"/>
    <p:sldId id="272" r:id="rId34"/>
    <p:sldId id="273" r:id="rId35"/>
    <p:sldId id="274" r:id="rId36"/>
    <p:sldId id="275" r:id="rId37"/>
    <p:sldId id="277" r:id="rId38"/>
    <p:sldId id="676" r:id="rId39"/>
    <p:sldId id="289" r:id="rId40"/>
    <p:sldId id="647" r:id="rId41"/>
    <p:sldId id="678" r:id="rId42"/>
    <p:sldId id="596" r:id="rId43"/>
    <p:sldId id="292" r:id="rId44"/>
    <p:sldId id="671" r:id="rId45"/>
    <p:sldId id="680" r:id="rId46"/>
    <p:sldId id="278" r:id="rId47"/>
    <p:sldId id="279" r:id="rId48"/>
    <p:sldId id="280" r:id="rId49"/>
    <p:sldId id="286" r:id="rId50"/>
    <p:sldId id="287" r:id="rId51"/>
    <p:sldId id="717" r:id="rId52"/>
    <p:sldId id="716" r:id="rId53"/>
    <p:sldId id="718" r:id="rId54"/>
    <p:sldId id="719" r:id="rId55"/>
    <p:sldId id="720" r:id="rId56"/>
    <p:sldId id="722" r:id="rId57"/>
    <p:sldId id="723" r:id="rId58"/>
    <p:sldId id="736" r:id="rId59"/>
    <p:sldId id="268" r:id="rId60"/>
    <p:sldId id="724" r:id="rId61"/>
    <p:sldId id="270" r:id="rId62"/>
    <p:sldId id="738" r:id="rId63"/>
    <p:sldId id="316" r:id="rId64"/>
    <p:sldId id="737" r:id="rId65"/>
    <p:sldId id="614" r:id="rId66"/>
    <p:sldId id="309" r:id="rId67"/>
    <p:sldId id="30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8"/>
            <p14:sldId id="257"/>
          </p14:sldIdLst>
        </p14:section>
        <p14:section name="ASP.NET Core" id="{33467188-28C0-447F-8B1F-DB02297E52E2}">
          <p14:sldIdLst>
            <p14:sldId id="259"/>
            <p14:sldId id="624"/>
            <p14:sldId id="622"/>
            <p14:sldId id="623"/>
            <p14:sldId id="262"/>
          </p14:sldIdLst>
        </p14:section>
        <p14:section name="MVC" id="{752F3025-777F-4B12-BEEF-EADB4C0D354E}">
          <p14:sldIdLst>
            <p14:sldId id="627"/>
            <p14:sldId id="260"/>
            <p14:sldId id="620"/>
            <p14:sldId id="263"/>
            <p14:sldId id="628"/>
            <p14:sldId id="261"/>
            <p14:sldId id="264"/>
            <p14:sldId id="690"/>
          </p14:sldIdLst>
        </p14:section>
        <p14:section name="ASP.NET Core MVC" id="{82F45750-016D-418F-8118-75358D9F9D61}">
          <p14:sldIdLst>
            <p14:sldId id="625"/>
            <p14:sldId id="267"/>
            <p14:sldId id="626"/>
          </p14:sldIdLst>
        </p14:section>
        <p14:section name="Creating an ASP.NET Core MVC App" id="{DC92390A-98AF-4B99-8A11-2272B9FA3266}">
          <p14:sldIdLst>
            <p14:sldId id="728"/>
            <p14:sldId id="729"/>
            <p14:sldId id="730"/>
            <p14:sldId id="731"/>
            <p14:sldId id="646"/>
            <p14:sldId id="732"/>
            <p14:sldId id="691"/>
            <p14:sldId id="692"/>
          </p14:sldIdLst>
        </p14:section>
        <p14:section name="MVC Controllers and Actions" id="{E74245CC-6B13-439E-98C9-7B921DEDF472}">
          <p14:sldIdLst>
            <p14:sldId id="271"/>
            <p14:sldId id="272"/>
            <p14:sldId id="273"/>
            <p14:sldId id="274"/>
            <p14:sldId id="275"/>
            <p14:sldId id="277"/>
            <p14:sldId id="676"/>
          </p14:sldIdLst>
        </p14:section>
        <p14:section name="MVC Views and Razor" id="{6095867B-9743-4CA3-A9B1-3FF5A4D4779D}">
          <p14:sldIdLst>
            <p14:sldId id="289"/>
            <p14:sldId id="647"/>
            <p14:sldId id="678"/>
            <p14:sldId id="596"/>
            <p14:sldId id="292"/>
            <p14:sldId id="671"/>
            <p14:sldId id="680"/>
          </p14:sldIdLst>
        </p14:section>
        <p14:section name="Routing" id="{91F94E4B-9447-406F-91E1-03EE13676E59}">
          <p14:sldIdLst>
            <p14:sldId id="278"/>
            <p14:sldId id="279"/>
            <p14:sldId id="280"/>
          </p14:sldIdLst>
        </p14:section>
        <p14:section name="Static Files" id="{1EF6D07A-D1BE-4D05-863B-5610C4364E1E}">
          <p14:sldIdLst>
            <p14:sldId id="286"/>
            <p14:sldId id="287"/>
          </p14:sldIdLst>
        </p14:section>
        <p14:section name="Dependency Injection" id="{0AD5A7CD-797B-4ED3-A812-C272BACF0832}">
          <p14:sldIdLst>
            <p14:sldId id="717"/>
            <p14:sldId id="716"/>
          </p14:sldIdLst>
        </p14:section>
        <p14:section name="Model Binding" id="{42921D4C-D8D4-4E91-AFF0-D7FADE086DED}">
          <p14:sldIdLst>
            <p14:sldId id="718"/>
            <p14:sldId id="719"/>
            <p14:sldId id="720"/>
            <p14:sldId id="722"/>
            <p14:sldId id="723"/>
            <p14:sldId id="736"/>
          </p14:sldIdLst>
        </p14:section>
        <p14:section name="Model Validation" id="{C84DA290-E352-40BF-AB2F-47FD37CBA110}">
          <p14:sldIdLst>
            <p14:sldId id="268"/>
            <p14:sldId id="724"/>
            <p14:sldId id="270"/>
            <p14:sldId id="738"/>
          </p14:sldIdLst>
        </p14:section>
        <p14:section name="Conclusion" id="{02FEBF40-D2C1-451F-9D9A-A868D34C96A5}">
          <p14:sldIdLst>
            <p14:sldId id="316"/>
            <p14:sldId id="737"/>
            <p14:sldId id="614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itsa Nenova" initials="RN" lastIdx="1" clrIdx="0">
    <p:extLst>
      <p:ext uri="{19B8F6BF-5375-455C-9EA6-DF929625EA0E}">
        <p15:presenceInfo xmlns:p15="http://schemas.microsoft.com/office/powerpoint/2012/main" userId="Rositsa Ne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8" autoAdjust="0"/>
    <p:restoredTop sz="61927" autoAdjust="0"/>
  </p:normalViewPr>
  <p:slideViewPr>
    <p:cSldViewPr showGuides="1">
      <p:cViewPr varScale="1">
        <p:scale>
          <a:sx n="66" d="100"/>
          <a:sy n="66" d="100"/>
        </p:scale>
        <p:origin x="384" y="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87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44D54-2D12-481A-B883-D7514DC97E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3560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4490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8527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427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4166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4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33704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0624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75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6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11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C995B35-C089-4A52-804D-F45032D3E1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79593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60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2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b="0" dirty="0"/>
              <a:t>is</a:t>
            </a:r>
            <a:r>
              <a:rPr lang="en-US" b="1" dirty="0"/>
              <a:t>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Core MVC) </a:t>
            </a:r>
            <a:r>
              <a:rPr lang="en-US" dirty="0"/>
              <a:t>are used to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Core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42605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08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298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C8990-0C01-4909-9E54-CCF213034F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725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hyperlink" Target="https://softuni.org/" TargetMode="External"/><Relationship Id="rId9" Type="http://schemas.openxmlformats.org/officeDocument/2006/relationships/hyperlink" Target="https://forum.softuni.bg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3832" y="439978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9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09/10/2024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561729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25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149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  <p:sldLayoutId id="2147483695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8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spnet/core/mvc/views/razor?view=aspnetcore-6.0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localhost:44364/Home/About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spnet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sv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116.png"/><Relationship Id="rId18" Type="http://schemas.openxmlformats.org/officeDocument/2006/relationships/hyperlink" Target="https://ambitioned.com/about/" TargetMode="External"/><Relationship Id="rId3" Type="http://schemas.openxmlformats.org/officeDocument/2006/relationships/image" Target="../media/image111.png"/><Relationship Id="rId21" Type="http://schemas.openxmlformats.org/officeDocument/2006/relationships/image" Target="../media/image120.png"/><Relationship Id="rId7" Type="http://schemas.openxmlformats.org/officeDocument/2006/relationships/image" Target="../media/image113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118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vivacom.bg/bg/residential/za-nas/za-kompanijata/koi-sme-nie" TargetMode="External"/><Relationship Id="rId20" Type="http://schemas.openxmlformats.org/officeDocument/2006/relationships/hyperlink" Target="https://www.draftking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119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114.png"/><Relationship Id="rId14" Type="http://schemas.openxmlformats.org/officeDocument/2006/relationships/hyperlink" Target="https://www.postbank.b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ASP.NET Core, MVC, Controllers &amp; Actions​, </a:t>
            </a:r>
          </a:p>
          <a:p>
            <a:r>
              <a:rPr lang="en-US"/>
              <a:t>Creating an ASP.NET Core MVC app</a:t>
            </a:r>
            <a:br>
              <a:rPr lang="en-US" dirty="0"/>
            </a:br>
            <a:endParaRPr lang="en-US" dirty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Introduction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52112E-C9E2-405C-A077-8AF329E97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39" y="2576548"/>
            <a:ext cx="4715826" cy="2652652"/>
          </a:xfrm>
          <a:prstGeom prst="roundRect">
            <a:avLst>
              <a:gd name="adj" fmla="val 2248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P.NET MVC Architecture">
            <a:extLst>
              <a:ext uri="{FF2B5EF4-FFF2-40B4-BE49-F238E27FC236}">
                <a16:creationId xmlns:a16="http://schemas.microsoft.com/office/drawing/2014/main" id="{CB910EE5-8228-4D67-A50D-BB57DFAE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46" y="3789040"/>
            <a:ext cx="3402363" cy="28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126" y="1265313"/>
            <a:ext cx="11524863" cy="524154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Model–View–Controller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(MVC) is a </a:t>
            </a:r>
            <a:r>
              <a:rPr lang="en-US" b="1" dirty="0">
                <a:solidFill>
                  <a:schemeClr val="bg1"/>
                </a:solidFill>
              </a:rPr>
              <a:t>software architectural pattern</a:t>
            </a:r>
          </a:p>
          <a:p>
            <a:r>
              <a:rPr lang="en-US" dirty="0"/>
              <a:t>Originally formulated in the late 1970s by </a:t>
            </a:r>
            <a:r>
              <a:rPr lang="en-US" noProof="1"/>
              <a:t>Trygve Reenskaug </a:t>
            </a:r>
            <a:r>
              <a:rPr lang="en-US" dirty="0"/>
              <a:t>as part of the </a:t>
            </a:r>
            <a:r>
              <a:rPr lang="en-US" b="1" dirty="0">
                <a:solidFill>
                  <a:schemeClr val="bg1"/>
                </a:solidFill>
              </a:rPr>
              <a:t>Smalltalk </a:t>
            </a:r>
            <a:r>
              <a:rPr lang="en-US" dirty="0"/>
              <a:t>(object-oriented programming language)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Code reusability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separation of concerns</a:t>
            </a:r>
          </a:p>
          <a:p>
            <a:r>
              <a:rPr lang="en-US" dirty="0"/>
              <a:t>Originally developed for </a:t>
            </a:r>
            <a:r>
              <a:rPr lang="en-US" b="1" dirty="0">
                <a:solidFill>
                  <a:schemeClr val="bg1"/>
                </a:solidFill>
              </a:rPr>
              <a:t>desktop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then adapted for </a:t>
            </a:r>
            <a:r>
              <a:rPr lang="en-US" b="1" dirty="0">
                <a:solidFill>
                  <a:schemeClr val="bg1"/>
                </a:solidFill>
              </a:rPr>
              <a:t>internet applications</a:t>
            </a:r>
          </a:p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3069F1A-7D06-41E6-A3D6-2BECC3FD9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542588" y="6507000"/>
            <a:ext cx="57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89" y="2566347"/>
            <a:ext cx="6291139" cy="39710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8"/>
            <a:ext cx="6471858" cy="1197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) pattern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0778" y="1196707"/>
            <a:ext cx="4949921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97" b="1" dirty="0"/>
              <a:t> </a:t>
            </a:r>
            <a:r>
              <a:rPr lang="en-US" sz="3397" b="1" dirty="0">
                <a:solidFill>
                  <a:schemeClr val="bg1"/>
                </a:solidFill>
              </a:rPr>
              <a:t>Controller</a:t>
            </a:r>
          </a:p>
          <a:p>
            <a:pPr lvl="1"/>
            <a:r>
              <a:rPr lang="en-US" sz="3197" dirty="0"/>
              <a:t>Handles user actions</a:t>
            </a:r>
          </a:p>
          <a:p>
            <a:pPr lvl="1"/>
            <a:r>
              <a:rPr lang="en-US" sz="3197" dirty="0"/>
              <a:t>Updates the model</a:t>
            </a:r>
          </a:p>
          <a:p>
            <a:pPr lvl="1"/>
            <a:r>
              <a:rPr lang="en-US" sz="3197" dirty="0"/>
              <a:t>Renders the view (UI)</a:t>
            </a:r>
          </a:p>
          <a:p>
            <a:r>
              <a:rPr lang="en-US" sz="3397" b="1" dirty="0"/>
              <a:t> </a:t>
            </a:r>
            <a:r>
              <a:rPr lang="en-US" sz="3397" b="1" dirty="0">
                <a:solidFill>
                  <a:schemeClr val="bg1"/>
                </a:solidFill>
              </a:rPr>
              <a:t>Model</a:t>
            </a:r>
          </a:p>
          <a:p>
            <a:pPr lvl="1"/>
            <a:r>
              <a:rPr lang="en-US" sz="3197" dirty="0"/>
              <a:t>Holds app data</a:t>
            </a:r>
          </a:p>
          <a:p>
            <a:r>
              <a:rPr lang="en-US" sz="3397" b="1" dirty="0"/>
              <a:t> </a:t>
            </a:r>
            <a:r>
              <a:rPr lang="en-US" sz="3397" b="1" dirty="0">
                <a:solidFill>
                  <a:schemeClr val="bg1"/>
                </a:solidFill>
              </a:rPr>
              <a:t>View</a:t>
            </a:r>
          </a:p>
          <a:p>
            <a:pPr lvl="1"/>
            <a:r>
              <a:rPr lang="en-US" sz="3197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27E6855-F7FE-4176-AB81-E32F291E7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89" y="1195388"/>
            <a:ext cx="10512424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Controller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represents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Processes user's actions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produces a response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Process the requests with the help of </a:t>
            </a: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set of classes that handles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Communication from the user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Overall application flow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Application-specific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</a:t>
            </a:r>
            <a:r>
              <a:rPr lang="en-US" b="1" dirty="0">
                <a:solidFill>
                  <a:schemeClr val="bg1"/>
                </a:solidFill>
              </a:rPr>
              <a:t>Controller</a:t>
            </a:r>
            <a:r>
              <a:rPr lang="en-US" dirty="0"/>
              <a:t> has one or more "</a:t>
            </a:r>
            <a:r>
              <a:rPr lang="en-US" b="1" dirty="0">
                <a:solidFill>
                  <a:schemeClr val="bg1"/>
                </a:solidFill>
              </a:rPr>
              <a:t>Actions</a:t>
            </a:r>
            <a:r>
              <a:rPr lang="en-US" dirty="0"/>
              <a:t>"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en-US" dirty="0"/>
              <a:t>Controller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5DFF-40F2-4A9D-9667-30BD1A41C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" t="9165" r="19151" b="47298"/>
          <a:stretch/>
        </p:blipFill>
        <p:spPr>
          <a:xfrm>
            <a:off x="6496867" y="3292612"/>
            <a:ext cx="5466573" cy="13681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9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126" y="1283804"/>
            <a:ext cx="6620954" cy="5241541"/>
          </a:xfrm>
        </p:spPr>
        <p:txBody>
          <a:bodyPr>
            <a:normAutofit lnSpcReduction="10000"/>
          </a:bodyPr>
          <a:lstStyle/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View</a:t>
            </a:r>
            <a:r>
              <a:rPr lang="en-US" sz="3400" dirty="0"/>
              <a:t> in </a:t>
            </a:r>
            <a:r>
              <a:rPr lang="en-US" sz="3400" b="1" dirty="0">
                <a:solidFill>
                  <a:schemeClr val="bg1"/>
                </a:solidFill>
              </a:rPr>
              <a:t>MVC</a:t>
            </a:r>
            <a:r>
              <a:rPr lang="en-US" sz="3400" dirty="0"/>
              <a:t> represents</a:t>
            </a:r>
          </a:p>
          <a:p>
            <a:pPr lvl="1"/>
            <a:r>
              <a:rPr lang="en-US" sz="3200" dirty="0"/>
              <a:t>Defines how the application's user interface (</a:t>
            </a:r>
            <a:r>
              <a:rPr lang="en-US" sz="3200" b="1" dirty="0">
                <a:solidFill>
                  <a:schemeClr val="bg1"/>
                </a:solidFill>
              </a:rPr>
              <a:t>UI</a:t>
            </a:r>
            <a:r>
              <a:rPr lang="en-US" sz="3200" dirty="0"/>
              <a:t>) will be displayed</a:t>
            </a:r>
          </a:p>
          <a:p>
            <a:pPr lvl="1"/>
            <a:r>
              <a:rPr lang="en-US" sz="3200" dirty="0"/>
              <a:t>May support </a:t>
            </a:r>
            <a:r>
              <a:rPr lang="en-US" sz="3200" b="1" dirty="0">
                <a:solidFill>
                  <a:schemeClr val="bg1"/>
                </a:solidFill>
              </a:rPr>
              <a:t>Master Views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layouts</a:t>
            </a:r>
            <a:r>
              <a:rPr lang="en-US" sz="3200" dirty="0"/>
              <a:t>) and </a:t>
            </a:r>
            <a:r>
              <a:rPr lang="en-US" sz="3200" b="1" dirty="0">
                <a:solidFill>
                  <a:schemeClr val="bg1"/>
                </a:solidFill>
              </a:rPr>
              <a:t>Sub-Views</a:t>
            </a:r>
            <a:r>
              <a:rPr lang="en-US" sz="3200" dirty="0"/>
              <a:t> </a:t>
            </a:r>
            <a:br>
              <a:rPr lang="bg-BG" sz="3200" dirty="0"/>
            </a:b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partial views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/>
              <a:t>or controls)</a:t>
            </a:r>
          </a:p>
          <a:p>
            <a:pPr lvl="1"/>
            <a:r>
              <a:rPr lang="en-US" sz="3200" dirty="0"/>
              <a:t>In Web apps: template to dynamically generate HTML</a:t>
            </a:r>
          </a:p>
          <a:p>
            <a:endParaRPr lang="en-US" sz="3199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A48BE1C-6676-43C0-8109-3981BD63B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1026" name="Picture 2" descr="What is the difference between Partial View and Layout? - Stack Overflow">
            <a:extLst>
              <a:ext uri="{FF2B5EF4-FFF2-40B4-BE49-F238E27FC236}">
                <a16:creationId xmlns:a16="http://schemas.microsoft.com/office/drawing/2014/main" id="{4CE45E7B-8808-4B9E-A63B-6812E21F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50" y="1556793"/>
            <a:ext cx="5246169" cy="4209731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3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1944" y="1232634"/>
            <a:ext cx="11798497" cy="5436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Model</a:t>
            </a:r>
            <a:r>
              <a:rPr lang="en-US" sz="3400" dirty="0"/>
              <a:t> in </a:t>
            </a:r>
            <a:r>
              <a:rPr lang="en-US" sz="3400" b="1" dirty="0">
                <a:solidFill>
                  <a:schemeClr val="bg1"/>
                </a:solidFill>
              </a:rPr>
              <a:t>MVC</a:t>
            </a:r>
            <a:r>
              <a:rPr lang="en-US" sz="3400" dirty="0"/>
              <a:t> represents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set of classes </a:t>
            </a:r>
            <a:r>
              <a:rPr lang="en-US" sz="3200" dirty="0"/>
              <a:t>that describes the </a:t>
            </a:r>
            <a:r>
              <a:rPr lang="en-US" sz="3200" b="1" dirty="0">
                <a:solidFill>
                  <a:schemeClr val="bg1"/>
                </a:solidFill>
              </a:rPr>
              <a:t>data</a:t>
            </a:r>
            <a:r>
              <a:rPr lang="en-US" sz="3200" dirty="0"/>
              <a:t> we display in the UI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May contain </a:t>
            </a:r>
            <a:r>
              <a:rPr lang="en-US" sz="3200" b="1" dirty="0">
                <a:solidFill>
                  <a:schemeClr val="bg1"/>
                </a:solidFill>
              </a:rPr>
              <a:t>data validation rules</a:t>
            </a:r>
          </a:p>
          <a:p>
            <a:pPr>
              <a:lnSpc>
                <a:spcPct val="90000"/>
              </a:lnSpc>
            </a:pPr>
            <a:r>
              <a:rPr lang="en-US" sz="3400" dirty="0"/>
              <a:t>Two types of models</a:t>
            </a:r>
          </a:p>
          <a:p>
            <a:pPr lvl="1">
              <a:lnSpc>
                <a:spcPct val="90000"/>
              </a:lnSpc>
            </a:pPr>
            <a:r>
              <a:rPr lang="bg-BG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View model </a:t>
            </a:r>
            <a:r>
              <a:rPr lang="en-US" sz="3200" b="1" dirty="0"/>
              <a:t>/ </a:t>
            </a:r>
            <a:r>
              <a:rPr lang="en-US" sz="3200" b="1" dirty="0">
                <a:solidFill>
                  <a:schemeClr val="bg1"/>
                </a:solidFill>
              </a:rPr>
              <a:t>binding model</a:t>
            </a:r>
            <a:endParaRPr lang="en-US" sz="32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3000" dirty="0"/>
              <a:t>Maps the UI of the Web page to C# class</a:t>
            </a:r>
          </a:p>
          <a:p>
            <a:pPr lvl="2">
              <a:lnSpc>
                <a:spcPct val="90000"/>
              </a:lnSpc>
            </a:pPr>
            <a:r>
              <a:rPr lang="en-US" sz="3000" dirty="0"/>
              <a:t>Part of the </a:t>
            </a: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architecture</a:t>
            </a:r>
          </a:p>
          <a:p>
            <a:pPr lvl="1">
              <a:lnSpc>
                <a:spcPct val="90000"/>
              </a:lnSpc>
            </a:pPr>
            <a:r>
              <a:rPr lang="bg-BG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Database model</a:t>
            </a:r>
            <a:r>
              <a:rPr lang="en-US" sz="3200" b="1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domain model</a:t>
            </a:r>
            <a:endParaRPr lang="en-US" sz="32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3000" dirty="0"/>
              <a:t>Maps database table to C# class (using ORM)</a:t>
            </a:r>
            <a:endParaRPr lang="en-US" sz="3200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96127E5-2338-4BD9-91D4-192AEE8CF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026" name="Picture 2" descr="Can you explain the purpose of ViewModel in MVC?( ASP.NET MVC Interview  questions with answers) | C#, ASP.NET MVC Core, Azure, Angular, Business  Intelligence, SQL Server, Data Science - Python Interview Questions">
            <a:extLst>
              <a:ext uri="{FF2B5EF4-FFF2-40B4-BE49-F238E27FC236}">
                <a16:creationId xmlns:a16="http://schemas.microsoft.com/office/drawing/2014/main" id="{E784A6B8-51EC-42BA-A5C3-05CD88FB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86" y="2709557"/>
            <a:ext cx="3790233" cy="24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1943" y="1246352"/>
            <a:ext cx="11998470" cy="52421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Incoming </a:t>
            </a:r>
            <a:r>
              <a:rPr lang="en-US" sz="3000" b="1" dirty="0">
                <a:solidFill>
                  <a:schemeClr val="bg1"/>
                </a:solidFill>
              </a:rPr>
              <a:t>Request</a:t>
            </a:r>
            <a:r>
              <a:rPr lang="en-US" sz="3000" dirty="0"/>
              <a:t> routed to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</a:p>
          <a:p>
            <a:pPr>
              <a:lnSpc>
                <a:spcPct val="90000"/>
              </a:lnSpc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processes </a:t>
            </a:r>
            <a:r>
              <a:rPr lang="en-US" sz="3000" b="1" dirty="0">
                <a:solidFill>
                  <a:schemeClr val="bg1"/>
                </a:solidFill>
              </a:rPr>
              <a:t>Request</a:t>
            </a:r>
            <a:r>
              <a:rPr lang="en-US" sz="3000" dirty="0"/>
              <a:t> and creates a </a:t>
            </a:r>
            <a:r>
              <a:rPr lang="en-US" sz="3000" b="1" dirty="0">
                <a:solidFill>
                  <a:schemeClr val="bg1"/>
                </a:solidFill>
              </a:rPr>
              <a:t>Model</a:t>
            </a:r>
            <a:r>
              <a:rPr lang="en-US" sz="3000" dirty="0"/>
              <a:t> (view model)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 dirty="0"/>
              <a:t>Controller also selects </a:t>
            </a:r>
            <a:r>
              <a:rPr lang="en-US" sz="2800" b="1" dirty="0">
                <a:solidFill>
                  <a:schemeClr val="bg1"/>
                </a:solidFill>
              </a:rPr>
              <a:t>appropriate result </a:t>
            </a:r>
            <a:r>
              <a:rPr lang="en-US" sz="2800" dirty="0"/>
              <a:t>(for example: </a:t>
            </a:r>
            <a:r>
              <a:rPr lang="en-US" sz="2800" b="1" dirty="0">
                <a:solidFill>
                  <a:schemeClr val="bg1"/>
                </a:solidFill>
              </a:rPr>
              <a:t>View</a:t>
            </a:r>
            <a:r>
              <a:rPr lang="en-US" sz="2800" dirty="0"/>
              <a:t>)</a:t>
            </a:r>
          </a:p>
          <a:p>
            <a:pPr>
              <a:lnSpc>
                <a:spcPct val="90000"/>
              </a:lnSpc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Model</a:t>
            </a:r>
            <a:r>
              <a:rPr lang="en-US" sz="3000" dirty="0"/>
              <a:t> is passed to the </a:t>
            </a:r>
            <a:r>
              <a:rPr lang="en-US" sz="3000" b="1" dirty="0">
                <a:solidFill>
                  <a:schemeClr val="bg1"/>
                </a:solidFill>
              </a:rPr>
              <a:t>View</a:t>
            </a:r>
          </a:p>
          <a:p>
            <a:pPr>
              <a:lnSpc>
                <a:spcPct val="90000"/>
              </a:lnSpc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The View</a:t>
            </a:r>
            <a:r>
              <a:rPr lang="en-US" sz="3000" dirty="0"/>
              <a:t> transforms </a:t>
            </a:r>
            <a:r>
              <a:rPr lang="en-US" sz="3000" b="1" dirty="0">
                <a:solidFill>
                  <a:schemeClr val="bg1"/>
                </a:solidFill>
              </a:rPr>
              <a:t>Model</a:t>
            </a:r>
            <a:r>
              <a:rPr lang="en-US" sz="3000" dirty="0"/>
              <a:t> into appropriate output format (HTML)</a:t>
            </a:r>
          </a:p>
          <a:p>
            <a:pPr>
              <a:lnSpc>
                <a:spcPct val="90000"/>
              </a:lnSpc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Response</a:t>
            </a:r>
            <a:r>
              <a:rPr lang="en-US" sz="3000" dirty="0"/>
              <a:t> is rendered (</a:t>
            </a:r>
            <a:r>
              <a:rPr lang="en-US" sz="3000" b="1" dirty="0">
                <a:solidFill>
                  <a:schemeClr val="bg1"/>
                </a:solidFill>
              </a:rPr>
              <a:t>HTTP Response</a:t>
            </a:r>
            <a:r>
              <a:rPr lang="en-US" sz="3000" dirty="0"/>
              <a:t>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C628560-BAFD-4106-A412-CC1B8BE0C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25E17-99AB-4B46-B42B-FC9CA127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4584399"/>
            <a:ext cx="2353666" cy="1862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FCDB03-C171-440C-8699-0044F4E33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432" y="4534533"/>
            <a:ext cx="2473533" cy="2006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E1DB8B-8C1B-4B7C-832D-52130071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265" y="4531930"/>
            <a:ext cx="2502211" cy="19821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02964A-D1DA-43B7-B0D8-71DB93F57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482" y="4509121"/>
            <a:ext cx="2502211" cy="20277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4C4B27-B32B-4719-8BBF-79B0116AF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153" y="4524492"/>
            <a:ext cx="2562155" cy="20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542588" y="6507000"/>
            <a:ext cx="57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to build Web applications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provides the MVC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engine</a:t>
            </a:r>
            <a:r>
              <a:rPr lang="en-US" dirty="0"/>
              <a:t> to build Web apps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requests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 of Web MVC frameworks</a:t>
            </a:r>
          </a:p>
          <a:p>
            <a:pPr lvl="1"/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ASP.NET Core MVC </a:t>
            </a:r>
            <a:r>
              <a:rPr lang="en-US" dirty="0"/>
              <a:t>(C#), </a:t>
            </a:r>
            <a:r>
              <a:rPr lang="en-US" b="1" dirty="0"/>
              <a:t>Spring MVC </a:t>
            </a:r>
            <a:r>
              <a:rPr lang="en-US" dirty="0"/>
              <a:t>(Java),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Express</a:t>
            </a:r>
            <a:r>
              <a:rPr lang="en-US" dirty="0"/>
              <a:t> (JS), </a:t>
            </a:r>
            <a:r>
              <a:rPr lang="en-US" b="1" dirty="0"/>
              <a:t>Django </a:t>
            </a:r>
            <a:r>
              <a:rPr lang="en-US" dirty="0"/>
              <a:t>(Python), </a:t>
            </a:r>
            <a:r>
              <a:rPr lang="en-US" b="1" dirty="0"/>
              <a:t>Laravel</a:t>
            </a:r>
            <a:r>
              <a:rPr lang="en-US" dirty="0"/>
              <a:t> (PHP), 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Ruby on Rails</a:t>
            </a:r>
            <a:r>
              <a:rPr lang="en-US" dirty="0"/>
              <a:t> (Ruby), </a:t>
            </a:r>
            <a:r>
              <a:rPr lang="en-US" b="1" dirty="0"/>
              <a:t>Revel</a:t>
            </a:r>
            <a:r>
              <a:rPr lang="en-US" dirty="0"/>
              <a:t>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C88CA7-5B82-4EE7-8B55-F7372C394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8227" y="4272479"/>
            <a:ext cx="1262420" cy="1262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15AD9A-D3CD-4899-9700-749DEF4A0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399" y="5097835"/>
            <a:ext cx="1830190" cy="749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2F70E-C782-4A6B-9078-B8C2A8BE5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598" y="5800170"/>
            <a:ext cx="1794528" cy="988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103-27C1-42FF-A42D-601A76B6A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4355529"/>
            <a:ext cx="1515852" cy="6941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BE2B27-611B-471E-9B29-3A0E48332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743" y="5592952"/>
            <a:ext cx="1454747" cy="10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6C1C7-892C-4495-A708-D5A54EFD6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61" y="1186031"/>
            <a:ext cx="3013788" cy="28821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64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C1DE-FA42-4821-9D1C-E4A9F1AFD54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6086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ASP.NET Core MVC </a:t>
            </a:r>
            <a:r>
              <a:rPr lang="en-US" sz="2600" dirty="0"/>
              <a:t>provides features for building web APIs and web apps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234465"/>
              </a:buClr>
            </a:pPr>
            <a:r>
              <a:rPr lang="en-US" sz="2600" dirty="0"/>
              <a:t>Uses the </a:t>
            </a:r>
            <a:r>
              <a:rPr lang="en-US" sz="2600" b="1" dirty="0">
                <a:solidFill>
                  <a:schemeClr val="bg1"/>
                </a:solidFill>
              </a:rPr>
              <a:t>Model-View-Controller (MVC)</a:t>
            </a:r>
            <a:r>
              <a:rPr lang="en-US" sz="2600" dirty="0"/>
              <a:t> design pattern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Lightweight, open source,</a:t>
            </a:r>
            <a:r>
              <a:rPr lang="bg-BG" sz="2600" dirty="0"/>
              <a:t> </a:t>
            </a:r>
            <a:r>
              <a:rPr lang="en-US" sz="2600" dirty="0"/>
              <a:t>testable</a:t>
            </a:r>
            <a:r>
              <a:rPr lang="bg-BG" sz="2600" dirty="0"/>
              <a:t>, </a:t>
            </a:r>
            <a:r>
              <a:rPr lang="en-US" sz="2600" dirty="0"/>
              <a:t>good tooling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600" b="1" dirty="0">
                <a:solidFill>
                  <a:schemeClr val="bg1"/>
                </a:solidFill>
              </a:rPr>
              <a:t>Razor</a:t>
            </a:r>
            <a:r>
              <a:rPr lang="en-US" sz="2600" dirty="0"/>
              <a:t> markup for Razor Pages and MVC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RESTful services with </a:t>
            </a:r>
            <a:r>
              <a:rPr lang="en-US" sz="2600" b="1" dirty="0">
                <a:solidFill>
                  <a:schemeClr val="bg1"/>
                </a:solidFill>
              </a:rPr>
              <a:t>ASP.NET Core Web API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Built-in support for multiple data formats, content negotiation and CORS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Achieve high-quality architecture design, optimizing developer work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600" b="1" dirty="0">
                <a:solidFill>
                  <a:schemeClr val="bg1"/>
                </a:solidFill>
              </a:rPr>
              <a:t>Convention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over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Configuration</a:t>
            </a:r>
            <a:endParaRPr lang="en-US" sz="2600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600" b="1" dirty="0">
                <a:solidFill>
                  <a:schemeClr val="bg1"/>
                </a:solidFill>
              </a:rPr>
              <a:t>Model binding </a:t>
            </a:r>
            <a:r>
              <a:rPr lang="en-US" sz="2600" dirty="0"/>
              <a:t>automatically maps data from HTTP requests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600" b="1" dirty="0">
                <a:solidFill>
                  <a:schemeClr val="bg1"/>
                </a:solidFill>
              </a:rPr>
              <a:t>Model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validation</a:t>
            </a:r>
            <a:r>
              <a:rPr lang="en-US" sz="2600" dirty="0"/>
              <a:t> with client-side and server-side validation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600" dirty="0"/>
              <a:t>Often combined with </a:t>
            </a:r>
            <a:r>
              <a:rPr lang="en-US" sz="2600" b="1" dirty="0">
                <a:solidFill>
                  <a:schemeClr val="bg1"/>
                </a:solidFill>
              </a:rPr>
              <a:t>Entity Framework </a:t>
            </a:r>
            <a:r>
              <a:rPr lang="en-US" sz="2600" dirty="0"/>
              <a:t>for </a:t>
            </a:r>
            <a:r>
              <a:rPr lang="en-US" sz="2600" b="1" dirty="0">
                <a:solidFill>
                  <a:schemeClr val="bg1"/>
                </a:solidFill>
              </a:rPr>
              <a:t>ORM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0F3148-B457-462C-B92A-E325525E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2CA14-7EF3-4100-A430-E8E418625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000" y="1629000"/>
            <a:ext cx="1906019" cy="1906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2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1C1DF-597E-4968-86C7-87463EA5DC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Routing</a:t>
            </a:r>
            <a:r>
              <a:rPr lang="en-US" sz="3000" dirty="0"/>
              <a:t> for mapping requests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Dependency injection</a:t>
            </a:r>
            <a:r>
              <a:rPr lang="en-US" sz="3000" dirty="0"/>
              <a:t> for injecting components at runtime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000" dirty="0"/>
              <a:t>Strongly-typed views with the </a:t>
            </a:r>
            <a:r>
              <a:rPr lang="en-US" sz="3000" b="1" dirty="0">
                <a:solidFill>
                  <a:schemeClr val="bg1"/>
                </a:solidFill>
              </a:rPr>
              <a:t>Razor view engine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Model binding </a:t>
            </a:r>
            <a:r>
              <a:rPr lang="en-US" sz="3000" dirty="0"/>
              <a:t>automatically maps data from HTTP requests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Model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validation</a:t>
            </a:r>
            <a:r>
              <a:rPr lang="en-US" sz="3000" dirty="0"/>
              <a:t> with client-side and server-side validation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Tag helpers </a:t>
            </a:r>
            <a:r>
              <a:rPr lang="en-US" sz="3000" dirty="0"/>
              <a:t>enable server-side code in HTML elements</a:t>
            </a:r>
          </a:p>
          <a:p>
            <a:pPr marL="566738">
              <a:lnSpc>
                <a:spcPct val="90000"/>
              </a:lnSpc>
            </a:pPr>
            <a:r>
              <a:rPr lang="en-US" sz="3000" dirty="0"/>
              <a:t>Filters, Areas</a:t>
            </a:r>
            <a:r>
              <a:rPr lang="en-US" sz="3000" noProof="1"/>
              <a:t>, Middlewares</a:t>
            </a:r>
          </a:p>
          <a:p>
            <a:pPr marL="566738">
              <a:lnSpc>
                <a:spcPct val="90000"/>
              </a:lnSpc>
            </a:pPr>
            <a:r>
              <a:rPr lang="en-US" sz="3000" dirty="0"/>
              <a:t>Built-in security features</a:t>
            </a:r>
          </a:p>
          <a:p>
            <a:pPr marL="566738"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Identity</a:t>
            </a:r>
            <a:r>
              <a:rPr lang="en-US" sz="3000" dirty="0"/>
              <a:t> with users and roles </a:t>
            </a:r>
          </a:p>
          <a:p>
            <a:pPr marL="566738">
              <a:lnSpc>
                <a:spcPct val="90000"/>
              </a:lnSpc>
            </a:pPr>
            <a:r>
              <a:rPr lang="en-US" sz="3000" dirty="0"/>
              <a:t>And many more…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0F3148-B457-462C-B92A-E325525E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D089D-889B-4783-9A5B-00AE240C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00" y="3609000"/>
            <a:ext cx="5477030" cy="2818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55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  <a:hlinkClick r:id="rId2" action="ppaction://hlinkfile"/>
              </a:rPr>
              <a:t>sli.do</a:t>
            </a:r>
            <a:endParaRPr lang="en-US" sz="8800" b="1" u="sng" dirty="0">
              <a:solidFill>
                <a:srgbClr val="FFA000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Creating an ASP.NET Core MVC App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Project Setup in Visual Studio. What's Inside?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6E2B0-8DF0-4579-88BB-C6A2C706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82" y="1768689"/>
            <a:ext cx="2795835" cy="1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ASP.NET Core MVC App Project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E1F19E-E7E1-461F-AF53-77E13A1FD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63" y="1507497"/>
            <a:ext cx="4589240" cy="11050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8" name="AutoShape 25">
            <a:extLst>
              <a:ext uri="{FF2B5EF4-FFF2-40B4-BE49-F238E27FC236}">
                <a16:creationId xmlns:a16="http://schemas.microsoft.com/office/drawing/2014/main" id="{7DEE753E-F739-446A-9F8D-38BE9FB8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663" y="1409530"/>
            <a:ext cx="2448272" cy="1202993"/>
          </a:xfrm>
          <a:prstGeom prst="wedgeRoundRectCallout">
            <a:avLst>
              <a:gd name="adj1" fmla="val -85640"/>
              <a:gd name="adj2" fmla="val 15723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chemeClr val="bg2"/>
                </a:solidFill>
              </a:rPr>
              <a:t>Install this in </a:t>
            </a:r>
            <a:r>
              <a:rPr lang="en-US" sz="2799" b="1" dirty="0">
                <a:solidFill>
                  <a:schemeClr val="bg1"/>
                </a:solidFill>
              </a:rPr>
              <a:t>Visual Studio</a:t>
            </a:r>
            <a:r>
              <a:rPr lang="en-US" sz="2799" b="1" dirty="0">
                <a:solidFill>
                  <a:schemeClr val="bg2"/>
                </a:solidFill>
              </a:rPr>
              <a:t>!</a:t>
            </a:r>
            <a:endParaRPr lang="bg-BG" sz="2799" b="1" dirty="0">
              <a:solidFill>
                <a:schemeClr val="bg2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AC8AD5B-0010-4EF4-AD10-2D9F3D9CF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9CCB3-7BD9-4266-9D33-F864838D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6000" y="2745633"/>
            <a:ext cx="9552023" cy="401161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45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45F796-72FC-4D10-A342-395008A4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649" y="1709018"/>
            <a:ext cx="8253352" cy="433996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ASP.NET Core MVC App: Choose Template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FAF4DF1-6327-4802-A2B2-4DC1EDBD9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2A7D5332-713A-4B21-9C0F-77EA1B84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000" y="2893470"/>
            <a:ext cx="2479827" cy="986969"/>
          </a:xfrm>
          <a:prstGeom prst="wedgeRoundRectCallout">
            <a:avLst>
              <a:gd name="adj1" fmla="val -82354"/>
              <a:gd name="adj2" fmla="val 47060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Add a </a:t>
            </a:r>
            <a:r>
              <a:rPr lang="en-US" sz="2400" b="1" dirty="0">
                <a:solidFill>
                  <a:schemeClr val="bg1"/>
                </a:solidFill>
              </a:rPr>
              <a:t>user account functionality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6AC2D5E7-3580-459F-812A-B0F9F37F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6" y="2574000"/>
            <a:ext cx="2808312" cy="1005873"/>
          </a:xfrm>
          <a:prstGeom prst="wedgeRoundRectCallout">
            <a:avLst>
              <a:gd name="adj1" fmla="val 54918"/>
              <a:gd name="adj2" fmla="val 2094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.NET version</a:t>
            </a:r>
            <a:endParaRPr lang="bg-B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504FC1-47DC-4C49-B79D-314EAAD4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5761" y="1231891"/>
            <a:ext cx="2574115" cy="550263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692500" y="1235166"/>
            <a:ext cx="2726534" cy="1218883"/>
          </a:xfrm>
          <a:prstGeom prst="wedgeRoundRectCallout">
            <a:avLst>
              <a:gd name="adj1" fmla="val 81608"/>
              <a:gd name="adj2" fmla="val 4462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Static files</a:t>
            </a:r>
            <a:r>
              <a:rPr lang="en-US" sz="2400" b="1" noProof="1">
                <a:solidFill>
                  <a:schemeClr val="bg2"/>
                </a:solidFill>
              </a:rPr>
              <a:t>: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CSS styles. images, fonts, …</a:t>
            </a: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03161" y="2605261"/>
            <a:ext cx="2707598" cy="1157622"/>
          </a:xfrm>
          <a:prstGeom prst="wedgeRoundRectCallout">
            <a:avLst>
              <a:gd name="adj1" fmla="val 78634"/>
              <a:gd name="adj2" fmla="val 3654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Controller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noProof="1">
                <a:solidFill>
                  <a:schemeClr val="bg2"/>
                </a:solidFill>
              </a:rPr>
              <a:t>classes holding actions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6861546" y="4408750"/>
            <a:ext cx="3152200" cy="637418"/>
          </a:xfrm>
          <a:prstGeom prst="wedgeRoundRectCallout">
            <a:avLst>
              <a:gd name="adj1" fmla="val -109064"/>
              <a:gd name="adj2" fmla="val -3246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Models</a:t>
            </a:r>
            <a:r>
              <a:rPr lang="en-US" sz="2400" b="1" noProof="1">
                <a:solidFill>
                  <a:schemeClr val="bg2"/>
                </a:solidFill>
              </a:rPr>
              <a:t>: view models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86EDCC44-1E54-4E25-81D4-9E9BE5429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74" y="4066169"/>
            <a:ext cx="2707598" cy="1322583"/>
          </a:xfrm>
          <a:prstGeom prst="wedgeRoundRectCallout">
            <a:avLst>
              <a:gd name="adj1" fmla="val 78265"/>
              <a:gd name="adj2" fmla="val 1312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Views</a:t>
            </a:r>
            <a:r>
              <a:rPr lang="en-US" sz="2400" b="1" noProof="1">
                <a:solidFill>
                  <a:schemeClr val="bg2"/>
                </a:solidFill>
              </a:rPr>
              <a:t>: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HTML templates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for the pages</a:t>
            </a:r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EDE97DDD-79B6-4534-8384-4D426105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354" y="5184418"/>
            <a:ext cx="2793534" cy="1322582"/>
          </a:xfrm>
          <a:prstGeom prst="wedgeRoundRectCallout">
            <a:avLst>
              <a:gd name="adj1" fmla="val -114952"/>
              <a:gd name="adj2" fmla="val -4672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Shared views</a:t>
            </a:r>
            <a:r>
              <a:rPr lang="en-US" sz="2400" b="1" noProof="1">
                <a:solidFill>
                  <a:schemeClr val="bg2"/>
                </a:solidFill>
              </a:rPr>
              <a:t>: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layout for all pages + partial views</a:t>
            </a:r>
          </a:p>
        </p:txBody>
      </p:sp>
      <p:sp>
        <p:nvSpPr>
          <p:cNvPr id="34" name="AutoShape 7">
            <a:extLst>
              <a:ext uri="{FF2B5EF4-FFF2-40B4-BE49-F238E27FC236}">
                <a16:creationId xmlns:a16="http://schemas.microsoft.com/office/drawing/2014/main" id="{644C61AB-0424-4BD6-B5D1-1C71858F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02" y="5692038"/>
            <a:ext cx="2726535" cy="637417"/>
          </a:xfrm>
          <a:prstGeom prst="wedgeRoundRectCallout">
            <a:avLst>
              <a:gd name="adj1" fmla="val 77817"/>
              <a:gd name="adj2" fmla="val 73373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App start </a:t>
            </a:r>
            <a:r>
              <a:rPr lang="en-US" sz="2400" b="1" noProof="1">
                <a:solidFill>
                  <a:schemeClr val="bg2"/>
                </a:solidFill>
              </a:rPr>
              <a:t>files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C78465C6-AAC5-44A3-9588-9F2DD320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4709" y="1231891"/>
            <a:ext cx="2795707" cy="681559"/>
          </a:xfrm>
          <a:prstGeom prst="wedgeRoundRectCallout">
            <a:avLst>
              <a:gd name="adj1" fmla="val -110058"/>
              <a:gd name="adj2" fmla="val 17384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NuGet packages </a:t>
            </a:r>
            <a:r>
              <a:rPr lang="en-US" sz="2400" b="1" noProof="1">
                <a:solidFill>
                  <a:schemeClr val="bg2"/>
                </a:solidFill>
              </a:rPr>
              <a:t>+</a:t>
            </a:r>
            <a:r>
              <a:rPr lang="en-US" sz="2400" b="1" noProof="1">
                <a:solidFill>
                  <a:schemeClr val="bg1"/>
                </a:solidFill>
              </a:rPr>
              <a:t> Projects References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3ECA456-B6B0-430D-BE3C-9BE92E8F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EBA5D038-3418-4603-A678-4FCA554B0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876" y="2015139"/>
            <a:ext cx="2805540" cy="1322582"/>
          </a:xfrm>
          <a:prstGeom prst="wedgeRoundRectCallout">
            <a:avLst>
              <a:gd name="adj1" fmla="val -125469"/>
              <a:gd name="adj2" fmla="val 47434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Areas</a:t>
            </a:r>
            <a:r>
              <a:rPr lang="en-US" sz="2400" b="1" noProof="1">
                <a:solidFill>
                  <a:schemeClr val="bg2"/>
                </a:solidFill>
              </a:rPr>
              <a:t>: physically partition a web app in separate units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3A35C8B-2258-44C6-9D84-4E09B191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547" y="3429000"/>
            <a:ext cx="3122885" cy="882654"/>
          </a:xfrm>
          <a:prstGeom prst="wedgeRoundRectCallout">
            <a:avLst>
              <a:gd name="adj1" fmla="val -114214"/>
              <a:gd name="adj2" fmla="val 1490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Data</a:t>
            </a:r>
            <a:r>
              <a:rPr lang="en-US" sz="2400" b="1" noProof="1">
                <a:solidFill>
                  <a:schemeClr val="bg2"/>
                </a:solidFill>
              </a:rPr>
              <a:t>: EF models + DB context + migrations</a:t>
            </a:r>
          </a:p>
        </p:txBody>
      </p:sp>
    </p:spTree>
    <p:extLst>
      <p:ext uri="{BB962C8B-B14F-4D97-AF65-F5344CB8AC3E}">
        <p14:creationId xmlns:p14="http://schemas.microsoft.com/office/powerpoint/2010/main" val="32894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22" grpId="0" animBg="1"/>
      <p:bldP spid="24" grpId="0" animBg="1"/>
      <p:bldP spid="34" grpId="0" animBg="1"/>
      <p:bldP spid="35" grpId="0" animBg="1"/>
      <p:bldP spid="16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199" dirty="0"/>
              <a:t>MVC </a:t>
            </a:r>
            <a:r>
              <a:rPr lang="en-US" sz="3199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199" dirty="0"/>
              <a:t> hold logic to process user actions</a:t>
            </a:r>
          </a:p>
          <a:p>
            <a:r>
              <a:rPr lang="en-US" sz="3199" dirty="0"/>
              <a:t>The URL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/Home/About</a:t>
            </a:r>
            <a:r>
              <a:rPr lang="en-US" sz="3199" dirty="0">
                <a:solidFill>
                  <a:schemeClr val="bg1"/>
                </a:solidFill>
              </a:rPr>
              <a:t> </a:t>
            </a:r>
            <a:r>
              <a:rPr lang="en-US" sz="3199" dirty="0"/>
              <a:t>invokes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HomeController</a:t>
            </a:r>
            <a:r>
              <a:rPr lang="en-US" sz="3199" dirty="0">
                <a:solidFill>
                  <a:schemeClr val="bg1"/>
                </a:solidFill>
              </a:rPr>
              <a:t> </a:t>
            </a:r>
            <a:r>
              <a:rPr lang="en-US" sz="3199" dirty="0">
                <a:sym typeface="Wingdings" panose="05000000000000000000" pitchFamily="2" charset="2"/>
              </a:rPr>
              <a:t></a:t>
            </a:r>
            <a:r>
              <a:rPr lang="en-US" sz="3199" dirty="0">
                <a:solidFill>
                  <a:schemeClr val="bg1"/>
                </a:solidFill>
              </a:rPr>
              <a:t>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About()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76073" y="2647778"/>
            <a:ext cx="10439857" cy="368654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public class HomeController : Controller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public </a:t>
              </a:r>
              <a:r>
                <a:rPr lang="en-US" sz="2399" dirty="0" err="1">
                  <a:solidFill>
                    <a:schemeClr val="tx1"/>
                  </a:solidFill>
                  <a:effectLst/>
                </a:rPr>
                <a:t>ActionResult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About()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{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   </a:t>
              </a:r>
              <a:r>
                <a:rPr lang="en-US" sz="2399" dirty="0" err="1">
                  <a:solidFill>
                    <a:schemeClr val="bg1"/>
                  </a:solidFill>
                  <a:effectLst/>
                </a:rPr>
                <a:t>ViewBag</a:t>
              </a:r>
              <a:r>
                <a:rPr lang="en-US" sz="2399" dirty="0" err="1">
                  <a:solidFill>
                    <a:schemeClr val="tx1"/>
                  </a:solidFill>
                  <a:effectLst/>
                </a:rPr>
                <a:t>.Message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 = "This is an ASP.NET Core MVC app.";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   return 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View()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}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399" dirty="0">
                  <a:ln w="0"/>
                  <a:solidFill>
                    <a:schemeClr val="tx1"/>
                  </a:solidFill>
                  <a:effectLst/>
                </a:rPr>
                <a:t>\Controllers\HomeController.cs</a:t>
              </a: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93720" y="5380816"/>
            <a:ext cx="4792280" cy="1072520"/>
          </a:xfrm>
          <a:prstGeom prst="wedgeRoundRectCallout">
            <a:avLst>
              <a:gd name="adj1" fmla="val -62432"/>
              <a:gd name="adj2" fmla="val -44863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Renders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\Views\Home\About.cshtml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1A3BA48-9A95-4DE4-9331-D40323CD0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2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9298656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Views</a:t>
            </a:r>
            <a:r>
              <a:rPr lang="en-US" sz="3199" dirty="0"/>
              <a:t> render the </a:t>
            </a:r>
            <a:r>
              <a:rPr lang="en-US" sz="3199" b="1" dirty="0">
                <a:solidFill>
                  <a:schemeClr val="bg1"/>
                </a:solidFill>
              </a:rPr>
              <a:t>HTML code </a:t>
            </a:r>
            <a:r>
              <a:rPr lang="en-US" sz="3199" dirty="0"/>
              <a:t>for the invoked action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Create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About.cshtml</a:t>
            </a:r>
            <a:r>
              <a:rPr lang="en-US" sz="3199" dirty="0"/>
              <a:t> view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9506CC56-CDD5-4F08-83A1-B1536F7A8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1000" y="2287604"/>
            <a:ext cx="5606424" cy="38641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CCC19EE9-3F4C-48E9-8686-15D379EB4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7582" y="1196708"/>
            <a:ext cx="2514181" cy="371601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D2DF11F6-0942-489F-84E9-DDBF2A16E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E0BE3-E4E5-48A9-BE48-6D01AB079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70" y="4405144"/>
            <a:ext cx="2037522" cy="63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37A5A-A4FA-48BB-BEFD-19F0A9BBB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3494940"/>
            <a:ext cx="5394184" cy="32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815018" cy="5527326"/>
          </a:xfrm>
        </p:spPr>
        <p:txBody>
          <a:bodyPr>
            <a:normAutofit/>
          </a:bodyPr>
          <a:lstStyle/>
          <a:p>
            <a:r>
              <a:rPr lang="en-US" dirty="0"/>
              <a:t>ASP.NET MVC uses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Razor</a:t>
            </a:r>
            <a:r>
              <a:rPr lang="en-US" dirty="0"/>
              <a:t> view engine</a:t>
            </a:r>
          </a:p>
          <a:p>
            <a:r>
              <a:rPr lang="en-US" dirty="0"/>
              <a:t>Views combine HTML with C#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8373" y="2829250"/>
            <a:ext cx="10855257" cy="3254870"/>
            <a:chOff x="684212" y="1161559"/>
            <a:chExt cx="5791200" cy="2834591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32324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399" dirty="0">
                  <a:solidFill>
                    <a:schemeClr val="bg1"/>
                  </a:solidFill>
                  <a:effectLst/>
                </a:rPr>
                <a:t>@{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ViewBag.Title = "About";</a:t>
              </a:r>
            </a:p>
            <a:p>
              <a:r>
                <a:rPr lang="en-US" sz="2399" dirty="0">
                  <a:solidFill>
                    <a:schemeClr val="bg1"/>
                  </a:solidFill>
                  <a:effectLst/>
                </a:rPr>
                <a:t>}</a:t>
              </a:r>
            </a:p>
            <a:p>
              <a:pPr>
                <a:spcBef>
                  <a:spcPts val="1200"/>
                </a:spcBef>
              </a:pPr>
              <a:r>
                <a:rPr lang="en-US" sz="2399" dirty="0">
                  <a:solidFill>
                    <a:schemeClr val="tx1"/>
                  </a:solidFill>
                  <a:effectLst/>
                </a:rPr>
                <a:t>&lt;h2&gt;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@ViewBag.Title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&lt;/h2&gt;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&lt;h3&gt;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@ViewBag.Message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&lt;/h3&gt;</a:t>
              </a:r>
            </a:p>
            <a:p>
              <a:pPr>
                <a:spcBef>
                  <a:spcPts val="1200"/>
                </a:spcBef>
              </a:pPr>
              <a:r>
                <a:rPr lang="en-US" sz="2399" dirty="0">
                  <a:solidFill>
                    <a:schemeClr val="tx1"/>
                  </a:solidFill>
                  <a:effectLst/>
                </a:rPr>
                <a:t>&lt;p&gt;Use this area to provide additional information.&lt;/p&gt;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161559"/>
              <a:ext cx="5791200" cy="5113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399" dirty="0">
                  <a:solidFill>
                    <a:schemeClr val="tx1"/>
                  </a:solidFill>
                  <a:effectLst/>
                </a:rPr>
                <a:t>\Views\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Home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\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About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.cshtml</a:t>
              </a: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91945" y="3527462"/>
            <a:ext cx="4763999" cy="681616"/>
          </a:xfrm>
          <a:prstGeom prst="wedgeRoundRectCallout">
            <a:avLst>
              <a:gd name="adj1" fmla="val -58626"/>
              <a:gd name="adj2" fmla="val 2977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@ { … }</a:t>
            </a:r>
            <a:r>
              <a:rPr lang="en-US" sz="2400" b="1" noProof="1">
                <a:solidFill>
                  <a:schemeClr val="bg1"/>
                </a:solidFill>
              </a:rPr>
              <a:t> </a:t>
            </a:r>
            <a:r>
              <a:rPr lang="en-US" sz="2400" b="1" noProof="1">
                <a:solidFill>
                  <a:schemeClr val="bg2"/>
                </a:solidFill>
              </a:rPr>
              <a:t>inserts C# code block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200191" y="4481046"/>
            <a:ext cx="2565104" cy="992345"/>
          </a:xfrm>
          <a:prstGeom prst="wedgeRoundRectCallout">
            <a:avLst>
              <a:gd name="adj1" fmla="val -33911"/>
              <a:gd name="adj2" fmla="val 6775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Everything else is </a:t>
            </a:r>
            <a:r>
              <a:rPr lang="en-US" sz="2400" b="1" noProof="1">
                <a:solidFill>
                  <a:schemeClr val="bg1"/>
                </a:solidFill>
              </a:rPr>
              <a:t>HTML</a:t>
            </a:r>
            <a:r>
              <a:rPr lang="en-US" sz="2400" b="1" noProof="1">
                <a:solidFill>
                  <a:schemeClr val="bg2"/>
                </a:solidFill>
              </a:rPr>
              <a:t> code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231905" y="4481047"/>
            <a:ext cx="3024335" cy="992344"/>
          </a:xfrm>
          <a:prstGeom prst="wedgeRoundRectCallout">
            <a:avLst>
              <a:gd name="adj1" fmla="val -66593"/>
              <a:gd name="adj2" fmla="val -610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@Something</a:t>
            </a:r>
            <a:r>
              <a:rPr lang="en-US" sz="2400" b="1" noProof="1">
                <a:solidFill>
                  <a:schemeClr val="bg2"/>
                </a:solidFill>
              </a:rPr>
              <a:t> prints a C# variable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0B16579-3AAA-41B4-8663-835BF93CC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77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7107F-B5FD-4FCD-A154-8800AEC35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84177-72B2-4AC2-A97D-1B692280B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05" y="1196126"/>
            <a:ext cx="11936990" cy="5561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 the app, by pressing </a:t>
            </a:r>
            <a:r>
              <a:rPr lang="en-US" b="1" dirty="0">
                <a:solidFill>
                  <a:schemeClr val="bg1"/>
                </a:solidFill>
              </a:rPr>
              <a:t>[Ctrl + F5]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the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About</a:t>
            </a:r>
            <a:r>
              <a:rPr lang="en-US" dirty="0"/>
              <a:t>" page on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https://localhost:44364/Home/About</a:t>
            </a:r>
            <a:endParaRPr lang="en-GB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F33F0-6280-48E0-9AA1-2EFCBCB4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"About" Page in the Browser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30999-E877-4944-B4DA-541596EC9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074" y="2681004"/>
            <a:ext cx="7001852" cy="388991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04ED2E2E-1C95-4C15-AFC9-C64FA0226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205" y="1156783"/>
            <a:ext cx="3002030" cy="779622"/>
          </a:xfrm>
          <a:prstGeom prst="wedgeRoundRectCallout">
            <a:avLst>
              <a:gd name="adj1" fmla="val -58770"/>
              <a:gd name="adj2" fmla="val 5517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</a:t>
            </a:r>
            <a:r>
              <a:rPr lang="en-US" sz="2400" b="1" noProof="1">
                <a:solidFill>
                  <a:schemeClr val="bg1"/>
                </a:solidFill>
              </a:rPr>
              <a:t>port number </a:t>
            </a:r>
            <a:r>
              <a:rPr lang="en-US" sz="2400" b="1" noProof="1">
                <a:solidFill>
                  <a:schemeClr val="bg2"/>
                </a:solidFill>
              </a:rPr>
              <a:t>is auto-generated</a:t>
            </a:r>
          </a:p>
        </p:txBody>
      </p:sp>
    </p:spTree>
    <p:extLst>
      <p:ext uri="{BB962C8B-B14F-4D97-AF65-F5344CB8AC3E}">
        <p14:creationId xmlns:p14="http://schemas.microsoft.com/office/powerpoint/2010/main" val="32455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Controllers and Actions</a:t>
            </a:r>
            <a:endParaRPr lang="bg-BG"/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0EE9055A-9990-43A0-9631-8165D9B3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975" y="1161600"/>
            <a:ext cx="2880049" cy="2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B713-3F47-4297-A390-C42F8E06D8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92000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All controllers should be in the "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Controllers</a:t>
            </a:r>
            <a:r>
              <a:rPr lang="en-US" sz="3000" dirty="0"/>
              <a:t>" folder</a:t>
            </a:r>
          </a:p>
          <a:p>
            <a:r>
              <a:rPr lang="en-US" sz="3000" dirty="0"/>
              <a:t>Controller naming standard should be </a:t>
            </a:r>
            <a:r>
              <a:rPr lang="en-US" sz="3000" b="1" dirty="0"/>
              <a:t>{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sz="3000" b="1" dirty="0"/>
              <a:t>}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Controller</a:t>
            </a:r>
            <a:r>
              <a:rPr lang="en-US" sz="3000" dirty="0"/>
              <a:t> </a:t>
            </a:r>
          </a:p>
          <a:p>
            <a:r>
              <a:rPr lang="en-US" sz="3000" dirty="0"/>
              <a:t>Every controller should inherit the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Controller</a:t>
            </a:r>
            <a:r>
              <a:rPr lang="en-US" sz="3000" dirty="0"/>
              <a:t> class</a:t>
            </a:r>
          </a:p>
          <a:p>
            <a:pPr lvl="1"/>
            <a:r>
              <a:rPr lang="en-US" sz="2700" dirty="0"/>
              <a:t>Access to </a:t>
            </a:r>
            <a:r>
              <a:rPr lang="en-US" sz="2700" b="1" noProof="1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en-US" sz="2700" noProof="1"/>
              <a:t>, </a:t>
            </a:r>
            <a:r>
              <a:rPr lang="en-US" sz="2700" b="1" noProof="1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r>
              <a:rPr lang="en-US" sz="2700" noProof="1"/>
              <a:t>, </a:t>
            </a:r>
            <a:r>
              <a:rPr lang="en-US" sz="2700" b="1" noProof="1">
                <a:solidFill>
                  <a:schemeClr val="bg1"/>
                </a:solidFill>
                <a:latin typeface="Consolas" panose="020B0609020204030204" pitchFamily="49" charset="0"/>
              </a:rPr>
              <a:t>HttpContext</a:t>
            </a:r>
            <a:r>
              <a:rPr lang="en-US" sz="2700" noProof="1"/>
              <a:t>, </a:t>
            </a:r>
            <a:r>
              <a:rPr lang="en-US" sz="2700" b="1" noProof="1">
                <a:solidFill>
                  <a:schemeClr val="bg1"/>
                </a:solidFill>
                <a:latin typeface="Consolas" panose="020B0609020204030204" pitchFamily="49" charset="0"/>
              </a:rPr>
              <a:t>RouteData</a:t>
            </a:r>
            <a:r>
              <a:rPr lang="en-US" sz="2700" noProof="1"/>
              <a:t>, </a:t>
            </a:r>
            <a:r>
              <a:rPr lang="en-US" sz="2700" b="1" noProof="1">
                <a:solidFill>
                  <a:schemeClr val="bg1"/>
                </a:solidFill>
                <a:latin typeface="Consolas" panose="020B0609020204030204" pitchFamily="49" charset="0"/>
              </a:rPr>
              <a:t>TempData</a:t>
            </a:r>
            <a:r>
              <a:rPr lang="en-US" sz="2700" noProof="1"/>
              <a:t>, etc.</a:t>
            </a:r>
          </a:p>
          <a:p>
            <a:pPr marL="360363" lvl="1"/>
            <a:r>
              <a:rPr lang="en-US" sz="3000" dirty="0"/>
              <a:t>Routes select Controllers in every request</a:t>
            </a:r>
          </a:p>
          <a:p>
            <a:pPr marL="360363" lvl="1"/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897904-A925-4097-8AA2-DB5757FC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36CEF9-34A6-4263-8C76-E49850E239F3}"/>
              </a:ext>
            </a:extLst>
          </p:cNvPr>
          <p:cNvGrpSpPr/>
          <p:nvPr/>
        </p:nvGrpSpPr>
        <p:grpSpPr>
          <a:xfrm>
            <a:off x="621804" y="4297530"/>
            <a:ext cx="10439857" cy="2209470"/>
            <a:chOff x="684212" y="1085462"/>
            <a:chExt cx="5791200" cy="2210045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6308E28E-C97E-4F78-8B84-69FE4F0C3DF3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672903"/>
              <a:ext cx="5791200" cy="16226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public class </a:t>
              </a:r>
              <a:r>
                <a:rPr lang="en-US" sz="2399" dirty="0" err="1">
                  <a:solidFill>
                    <a:schemeClr val="tx1"/>
                  </a:solidFill>
                  <a:effectLst/>
                </a:rPr>
                <a:t>UsersController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 : Controller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public </a:t>
              </a:r>
              <a:r>
                <a:rPr lang="en-US" sz="2399" dirty="0" err="1">
                  <a:solidFill>
                    <a:schemeClr val="tx1"/>
                  </a:solidFill>
                  <a:effectLst/>
                </a:rPr>
                <a:t>IActionResult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All() 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=&gt; View();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C47E80F3-6673-4AC4-B9A8-13AE50029FB1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399" dirty="0">
                  <a:ln w="0"/>
                  <a:solidFill>
                    <a:schemeClr val="tx1"/>
                  </a:solidFill>
                  <a:effectLst/>
                </a:rPr>
                <a:t>\Controllers\</a:t>
              </a:r>
              <a:r>
                <a:rPr lang="en-US" sz="2399" dirty="0" err="1">
                  <a:ln w="0"/>
                  <a:solidFill>
                    <a:schemeClr val="tx1"/>
                  </a:solidFill>
                  <a:effectLst/>
                </a:rPr>
                <a:t>UsersController.cs</a:t>
              </a:r>
              <a:endParaRPr lang="en-US" sz="2399" dirty="0">
                <a:ln w="0"/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0" name="AutoShape 7">
            <a:extLst>
              <a:ext uri="{FF2B5EF4-FFF2-40B4-BE49-F238E27FC236}">
                <a16:creationId xmlns:a16="http://schemas.microsoft.com/office/drawing/2014/main" id="{1C8C18EB-B34D-4094-A4A5-CD1E7BB1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693" y="5081657"/>
            <a:ext cx="2420869" cy="1049584"/>
          </a:xfrm>
          <a:prstGeom prst="wedgeRoundRectCallout">
            <a:avLst>
              <a:gd name="adj1" fmla="val -72383"/>
              <a:gd name="adj2" fmla="val 2923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Mapped to URL "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/Users/All</a:t>
            </a:r>
            <a:r>
              <a:rPr lang="en-US" sz="2400" b="1" noProof="1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21363F-ACE7-434D-8EB5-1B70D018B365}"/>
              </a:ext>
            </a:extLst>
          </p:cNvPr>
          <p:cNvSpPr/>
          <p:nvPr/>
        </p:nvSpPr>
        <p:spPr bwMode="auto">
          <a:xfrm>
            <a:off x="5921212" y="4920864"/>
            <a:ext cx="1800199" cy="457082"/>
          </a:xfrm>
          <a:prstGeom prst="round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6E57A9-A3CF-4BA4-8217-5C92B03B8F7F}"/>
              </a:ext>
            </a:extLst>
          </p:cNvPr>
          <p:cNvSpPr/>
          <p:nvPr/>
        </p:nvSpPr>
        <p:spPr bwMode="auto">
          <a:xfrm>
            <a:off x="3358108" y="4365104"/>
            <a:ext cx="1944216" cy="457082"/>
          </a:xfrm>
          <a:prstGeom prst="round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D11FC9-645D-4059-AA16-90578193657F}"/>
              </a:ext>
            </a:extLst>
          </p:cNvPr>
          <p:cNvSpPr/>
          <p:nvPr/>
        </p:nvSpPr>
        <p:spPr bwMode="auto">
          <a:xfrm>
            <a:off x="5374332" y="4365104"/>
            <a:ext cx="2592288" cy="457082"/>
          </a:xfrm>
          <a:prstGeom prst="round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58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ASP.NET Core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MVC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ASP.NET Core MVC</a:t>
            </a:r>
            <a:endParaRPr lang="bg-BG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Creating an ASP.NET Core MVC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Controllers and 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MVC Views and Razor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Routing</a:t>
            </a:r>
            <a:endParaRPr lang="bg-BG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Static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Dependency Injection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Model Binding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Model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021CE-5CC8-40B3-8EC6-33F5EACDB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Actions</a:t>
            </a:r>
            <a:r>
              <a:rPr lang="en-US" dirty="0"/>
              <a:t> are the ultimate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en-US" dirty="0"/>
              <a:t> destination</a:t>
            </a:r>
          </a:p>
          <a:p>
            <a:pPr lvl="1"/>
            <a:r>
              <a:rPr lang="en-US" dirty="0"/>
              <a:t>Public controller methods</a:t>
            </a:r>
          </a:p>
          <a:p>
            <a:pPr lvl="1"/>
            <a:r>
              <a:rPr lang="en-US" dirty="0"/>
              <a:t>Non-static</a:t>
            </a:r>
          </a:p>
          <a:p>
            <a:pPr lvl="1"/>
            <a:r>
              <a:rPr lang="en-US" dirty="0"/>
              <a:t>No return value restrictions</a:t>
            </a:r>
          </a:p>
          <a:p>
            <a:r>
              <a:rPr lang="en-US" dirty="0"/>
              <a:t>Actions typically return an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IActionResult</a:t>
            </a:r>
            <a:r>
              <a:rPr lang="en-US" noProof="1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249D48-6D90-40B7-B1A0-DC737335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DD9BA2-B3DC-4855-8AFD-28C73224783E}"/>
              </a:ext>
            </a:extLst>
          </p:cNvPr>
          <p:cNvSpPr txBox="1">
            <a:spLocks/>
          </p:cNvSpPr>
          <p:nvPr/>
        </p:nvSpPr>
        <p:spPr>
          <a:xfrm>
            <a:off x="791129" y="4578378"/>
            <a:ext cx="10609741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public </a:t>
            </a:r>
            <a:r>
              <a:rPr lang="en-US" sz="2000" dirty="0">
                <a:solidFill>
                  <a:schemeClr val="bg1"/>
                </a:solidFill>
                <a:effectLst/>
              </a:rPr>
              <a:t>IActionResult</a:t>
            </a:r>
            <a:r>
              <a:rPr lang="en-US" sz="2000" dirty="0">
                <a:solidFill>
                  <a:schemeClr val="tx1"/>
                </a:solidFill>
                <a:effectLst/>
              </a:rPr>
              <a:t> Details(int id)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var viewModel = this.dataService.GetById(id).To&lt;DetailsViewModel&gt;();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return this.View(viewModel);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80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91943" y="1185891"/>
            <a:ext cx="11787031" cy="2243111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Action result </a:t>
            </a:r>
            <a:r>
              <a:rPr lang="en-US" dirty="0"/>
              <a:t>== controller's response to a browser request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Represent various </a:t>
            </a:r>
            <a:r>
              <a:rPr lang="en-US" b="1" dirty="0">
                <a:solidFill>
                  <a:schemeClr val="bg1"/>
                </a:solidFill>
              </a:rPr>
              <a:t>HTTP status codes</a:t>
            </a:r>
          </a:p>
          <a:p>
            <a:pPr>
              <a:lnSpc>
                <a:spcPct val="95000"/>
              </a:lnSpc>
            </a:pPr>
            <a:r>
              <a:rPr lang="en-US" dirty="0"/>
              <a:t> Inherit from the base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ActionResult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1376B89-49AA-4CE2-B198-636167CE2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6ABD6-B3C3-499D-A4B7-A4D6CEEA6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64" y="4985697"/>
            <a:ext cx="5563954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BBCCCA-4306-40F8-9713-47DB4BAF9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2" y="3429000"/>
            <a:ext cx="4793784" cy="1084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2EFB9-DF01-4592-B0CA-FDECB4F88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2" y="4914288"/>
            <a:ext cx="4793784" cy="1411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99B2B-F88A-441E-9EDF-E8448C443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74" y="3490906"/>
            <a:ext cx="5076896" cy="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67699"/>
              </p:ext>
            </p:extLst>
          </p:nvPr>
        </p:nvGraphicFramePr>
        <p:xfrm>
          <a:off x="310973" y="1162843"/>
          <a:ext cx="11570054" cy="56420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3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noProof="1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US" sz="2000" b="1" i="0" u="none" strike="noStrike" kern="1200" baseline="0" noProof="1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Framework Behavior</a:t>
                      </a:r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Helping Method</a:t>
                      </a:r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StatusCodeResult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an HTTP Response Result with given Status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StatusCode() </a:t>
                      </a: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Ok()</a:t>
                      </a:r>
                      <a:b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BadRequest() </a:t>
                      </a: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NotFound()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JsonResult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data in JSON format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Json()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RedirectResult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Redirects the client to a new URL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Redirect() </a:t>
                      </a: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RedirectPermanent()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RedirectToRouteResult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Redirect to another action, or another controller's action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RedirectToRoute() </a:t>
                      </a: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RedirectToAction()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ViewResult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PartialViewResult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Response is the responsibility of a view engine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View() </a:t>
                      </a: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PartialView()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ContentResult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string literal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Content()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72454"/>
                  </a:ext>
                </a:extLst>
              </a:tr>
              <a:tr h="466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EmptyResult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response, no content-type header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512490"/>
                  </a:ext>
                </a:extLst>
              </a:tr>
              <a:tr h="9141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FileContentResult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FilePathResult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FileStreamResult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the contents of a file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File() </a:t>
                      </a:r>
                      <a:r>
                        <a:rPr lang="en-US" sz="2000" b="0" i="0" u="none" strike="noStrike" kern="1200" baseline="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i="0" u="none" strike="noStrike" kern="1200" baseline="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PhysicalFile</a:t>
                      </a:r>
                      <a:r>
                        <a:rPr lang="en-US" sz="2000" b="1" i="0" u="none" strike="noStrike" kern="1200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91416" marR="91416" marT="45708" marB="4570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9503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790641DB-4F29-4A6A-8D86-DE454BA9E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047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4715" y="1193345"/>
            <a:ext cx="8684538" cy="5479172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ActionName</a:t>
            </a:r>
            <a:r>
              <a:rPr lang="en-US" sz="2999" noProof="1"/>
              <a:t>(string name)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AcceptVerbs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HttpPost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HttpGet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HttpDelete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HttpOptions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99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NonAction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RequireHttps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234465"/>
              </a:buClr>
            </a:pPr>
            <a:r>
              <a:rPr lang="en-US" sz="2999" b="1" noProof="1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5413A5D-DB38-47BC-9EF4-95A882422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4567B90-F94E-4324-ADE9-17BF236DED1C}"/>
              </a:ext>
            </a:extLst>
          </p:cNvPr>
          <p:cNvSpPr txBox="1">
            <a:spLocks/>
          </p:cNvSpPr>
          <p:nvPr/>
        </p:nvSpPr>
        <p:spPr>
          <a:xfrm>
            <a:off x="4079777" y="2060849"/>
            <a:ext cx="7369597" cy="42807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chemeClr val="tx1"/>
                </a:solidFill>
                <a:effectLst/>
              </a:rPr>
              <a:t>public class UsersController : Controller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[</a:t>
            </a:r>
            <a:r>
              <a:rPr lang="en-US" sz="2400" dirty="0">
                <a:solidFill>
                  <a:schemeClr val="bg1"/>
                </a:solidFill>
                <a:effectLst/>
              </a:rPr>
              <a:t>ActionName(</a:t>
            </a:r>
            <a:r>
              <a:rPr lang="en-US" sz="2400" dirty="0">
                <a:solidFill>
                  <a:schemeClr val="tx1"/>
                </a:solidFill>
                <a:effectLst/>
              </a:rPr>
              <a:t>"UserLogin"</a:t>
            </a:r>
            <a:r>
              <a:rPr lang="en-US" sz="2400" dirty="0">
                <a:solidFill>
                  <a:schemeClr val="bg1"/>
                </a:solidFill>
                <a:effectLst/>
              </a:rPr>
              <a:t>)</a:t>
            </a:r>
            <a:r>
              <a:rPr lang="en-US" sz="2400" dirty="0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[</a:t>
            </a:r>
            <a:r>
              <a:rPr lang="en-US" sz="2400" dirty="0">
                <a:solidFill>
                  <a:schemeClr val="bg1"/>
                </a:solidFill>
                <a:effectLst/>
              </a:rPr>
              <a:t>HttpPost</a:t>
            </a:r>
            <a:r>
              <a:rPr lang="en-US" sz="2400" dirty="0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[</a:t>
            </a:r>
            <a:r>
              <a:rPr lang="en-US" sz="2400" dirty="0">
                <a:solidFill>
                  <a:schemeClr val="bg1"/>
                </a:solidFill>
                <a:effectLst/>
              </a:rPr>
              <a:t>RequireHttps</a:t>
            </a:r>
            <a:r>
              <a:rPr lang="en-US" sz="2400" dirty="0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public IActionResult Login(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    string username, string password)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    return Content("Logged in!");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5D7E0BEB-C5E2-463D-9331-ED1EA16B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666" y="2811464"/>
            <a:ext cx="2332967" cy="1049584"/>
          </a:xfrm>
          <a:prstGeom prst="wedgeRoundRectCallout">
            <a:avLst>
              <a:gd name="adj1" fmla="val -84558"/>
              <a:gd name="adj2" fmla="val 2969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Selectors' </a:t>
            </a:r>
            <a:r>
              <a:rPr lang="en-US" sz="2400" b="1" noProof="1">
                <a:solidFill>
                  <a:schemeClr val="bg1"/>
                </a:solidFill>
              </a:rPr>
              <a:t>order</a:t>
            </a:r>
            <a:r>
              <a:rPr lang="en-US" sz="2400" b="1" noProof="1">
                <a:solidFill>
                  <a:schemeClr val="bg2"/>
                </a:solidFill>
              </a:rPr>
              <a:t> doesn't matter</a:t>
            </a:r>
          </a:p>
        </p:txBody>
      </p:sp>
    </p:spTree>
    <p:extLst>
      <p:ext uri="{BB962C8B-B14F-4D97-AF65-F5344CB8AC3E}">
        <p14:creationId xmlns:p14="http://schemas.microsoft.com/office/powerpoint/2010/main" val="261612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30804"/>
          </a:xfrm>
        </p:spPr>
        <p:txBody>
          <a:bodyPr/>
          <a:lstStyle/>
          <a:p>
            <a:r>
              <a:rPr lang="en-US" dirty="0"/>
              <a:t>Action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1945" y="1219776"/>
            <a:ext cx="11769057" cy="544958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99" b="1" dirty="0">
                <a:solidFill>
                  <a:schemeClr val="bg1"/>
                </a:solidFill>
              </a:rPr>
              <a:t>ASP.NET Core </a:t>
            </a:r>
            <a:r>
              <a:rPr lang="en-US" sz="3199" dirty="0"/>
              <a:t>maps the </a:t>
            </a:r>
            <a:r>
              <a:rPr lang="en-US" sz="3199" b="1" dirty="0">
                <a:solidFill>
                  <a:schemeClr val="bg1"/>
                </a:solidFill>
              </a:rPr>
              <a:t>data</a:t>
            </a:r>
            <a:r>
              <a:rPr lang="en-US" sz="3199" dirty="0"/>
              <a:t> from the </a:t>
            </a:r>
            <a:r>
              <a:rPr lang="en-US" sz="3199" b="1" dirty="0">
                <a:solidFill>
                  <a:schemeClr val="bg1"/>
                </a:solidFill>
              </a:rPr>
              <a:t>HTTP request </a:t>
            </a:r>
            <a:r>
              <a:rPr lang="en-US" sz="3199" dirty="0"/>
              <a:t>to action </a:t>
            </a:r>
            <a:br>
              <a:rPr lang="en-US" sz="3199" dirty="0"/>
            </a:br>
            <a:r>
              <a:rPr lang="en-US" sz="3199" dirty="0"/>
              <a:t>parameters in few ways</a:t>
            </a:r>
          </a:p>
          <a:p>
            <a:pPr lvl="1">
              <a:buClr>
                <a:srgbClr val="234465"/>
              </a:buClr>
            </a:pPr>
            <a:r>
              <a:rPr lang="en-US" sz="2999" b="1" dirty="0">
                <a:solidFill>
                  <a:schemeClr val="bg1"/>
                </a:solidFill>
              </a:rPr>
              <a:t>Routing engine </a:t>
            </a:r>
            <a:r>
              <a:rPr lang="en-US" sz="2999" dirty="0"/>
              <a:t>can pass parameters to actions</a:t>
            </a:r>
          </a:p>
          <a:p>
            <a:pPr lvl="2">
              <a:buClr>
                <a:schemeClr val="tx2"/>
              </a:buClr>
            </a:pPr>
            <a:r>
              <a:rPr lang="en-US" sz="2799" b="1" dirty="0">
                <a:solidFill>
                  <a:schemeClr val="bg1"/>
                </a:solidFill>
              </a:rPr>
              <a:t>Routing pattern</a:t>
            </a:r>
            <a:r>
              <a:rPr lang="en-US" sz="2799" dirty="0"/>
              <a:t>: </a:t>
            </a:r>
            <a:r>
              <a:rPr lang="en-US" sz="2799" dirty="0">
                <a:latin typeface="Consolas" panose="020B0609020204030204" pitchFamily="49" charset="0"/>
              </a:rPr>
              <a:t>Users/{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username</a:t>
            </a:r>
            <a:r>
              <a:rPr lang="en-US" sz="2799" dirty="0"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2999" dirty="0"/>
              <a:t>URL query string can contain parameters</a:t>
            </a:r>
          </a:p>
          <a:p>
            <a:pPr lvl="2"/>
            <a:r>
              <a:rPr lang="en-US" sz="2799" dirty="0">
                <a:latin typeface="Consolas" panose="020B0609020204030204" pitchFamily="49" charset="0"/>
              </a:rPr>
              <a:t>/Users/</a:t>
            </a:r>
            <a:r>
              <a:rPr lang="en-US" sz="2799" noProof="1">
                <a:latin typeface="Consolas" panose="020B0609020204030204" pitchFamily="49" charset="0"/>
              </a:rPr>
              <a:t>ByUsername?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username</a:t>
            </a:r>
            <a:r>
              <a:rPr lang="en-US" sz="2799" noProof="1"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NikolayIT</a:t>
            </a:r>
          </a:p>
          <a:p>
            <a:pPr lvl="2"/>
            <a:endParaRPr lang="en-US" sz="2799" b="1" noProof="1">
              <a:solidFill>
                <a:schemeClr val="bg1"/>
              </a:solidFill>
            </a:endParaRPr>
          </a:p>
          <a:p>
            <a:pPr lvl="1"/>
            <a:r>
              <a:rPr lang="en-US" sz="2999" dirty="0"/>
              <a:t>HTTP post data can also contain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FACF0-21A1-4940-A4E7-92C0C1BB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0002" y="4884738"/>
            <a:ext cx="4148861" cy="148173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C76D099-D146-4A35-B118-AEC26603A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1"/>
            <a:ext cx="367414" cy="2795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6A71B-CE1A-4235-B190-78506CE1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9" y="4847636"/>
            <a:ext cx="6298299" cy="542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52BDC-81F1-413D-9DB5-F054B9BD1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085" y="3024000"/>
            <a:ext cx="3289965" cy="5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Views and Razor View Engine</a:t>
            </a:r>
            <a:endParaRPr lang="bg-BG" dirty="0"/>
          </a:p>
        </p:txBody>
      </p:sp>
      <p:pic>
        <p:nvPicPr>
          <p:cNvPr id="7" name="Graphic 6" descr="Pocket knife">
            <a:extLst>
              <a:ext uri="{FF2B5EF4-FFF2-40B4-BE49-F238E27FC236}">
                <a16:creationId xmlns:a16="http://schemas.microsoft.com/office/drawing/2014/main" id="{FAEB71FB-1CEA-4AB6-A425-6100CAC6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5894" y="1535920"/>
            <a:ext cx="2320212" cy="2320212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1956FC0-5147-40BB-82A9-D6777971CDCC}"/>
              </a:ext>
            </a:extLst>
          </p:cNvPr>
          <p:cNvSpPr txBox="1">
            <a:spLocks/>
          </p:cNvSpPr>
          <p:nvPr/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Passing Data to a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9792488" cy="55273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Views</a:t>
            </a:r>
            <a:r>
              <a:rPr lang="en-US" sz="3200" dirty="0"/>
              <a:t> render the </a:t>
            </a:r>
            <a:r>
              <a:rPr lang="en-US" sz="3200" b="1" dirty="0">
                <a:solidFill>
                  <a:schemeClr val="bg1"/>
                </a:solidFill>
              </a:rPr>
              <a:t>HTML code </a:t>
            </a:r>
            <a:r>
              <a:rPr lang="en-US" sz="3200" dirty="0"/>
              <a:t>for the invoked action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dirty="0"/>
              <a:t>View naming standard is </a:t>
            </a:r>
            <a:r>
              <a:rPr lang="en-US" sz="3200" b="1" noProof="1"/>
              <a:t>{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ActionName</a:t>
            </a:r>
            <a:r>
              <a:rPr lang="en-US" sz="3200" b="1" noProof="1"/>
              <a:t>}.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cshtml</a:t>
            </a:r>
            <a:r>
              <a:rPr lang="en-US" sz="3200" noProof="1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dirty="0"/>
              <a:t>Views should be placed in folder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/Views/{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ControllerName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3200" dirty="0"/>
              <a:t>"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A lot of </a:t>
            </a:r>
            <a:r>
              <a:rPr lang="en-US" sz="3200" b="1" noProof="1">
                <a:solidFill>
                  <a:schemeClr val="bg1"/>
                </a:solidFill>
              </a:rPr>
              <a:t>view engines</a:t>
            </a:r>
            <a:r>
              <a:rPr lang="en-US" sz="3200" dirty="0"/>
              <a:t> available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View engines execute code and provide HTML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Provide a lot of helpers to easily generate HTML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most popular is </a:t>
            </a:r>
            <a:r>
              <a:rPr lang="en-US" sz="3000" b="1" noProof="1">
                <a:solidFill>
                  <a:schemeClr val="bg1"/>
                </a:solidFill>
              </a:rPr>
              <a:t>Razor View Engine</a:t>
            </a:r>
            <a:r>
              <a:rPr lang="en-US" sz="3000" dirty="0"/>
              <a:t>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199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2DF11F6-0942-489F-84E9-DDBF2A16E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9DC787-7ECF-4AAB-A89C-D62C15F4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6000" y="1865427"/>
            <a:ext cx="3128082" cy="262958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3" name="Picture 2" descr="http://4.bp.blogspot.com/-a6YTA0JT92s/UCsiVEUT02I/AAAAAAAABgs/ZW9FTY2Ea7Q/s1600/razor.png">
            <a:extLst>
              <a:ext uri="{FF2B5EF4-FFF2-40B4-BE49-F238E27FC236}">
                <a16:creationId xmlns:a16="http://schemas.microsoft.com/office/drawing/2014/main" id="{8299CB68-6D36-4814-885D-D5DCD5D8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00" y="4698474"/>
            <a:ext cx="3128082" cy="185859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B444-11FE-4EC4-AE1F-D1B74DF2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016627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Razor</a:t>
            </a:r>
            <a:r>
              <a:rPr lang="en-US" sz="3200" dirty="0"/>
              <a:t> is a markup syntax which helps us write </a:t>
            </a: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server-side code </a:t>
            </a:r>
            <a:r>
              <a:rPr lang="en-US" sz="3200" dirty="0"/>
              <a:t>using </a:t>
            </a:r>
            <a:r>
              <a:rPr lang="en-US" sz="3200" b="1" dirty="0">
                <a:solidFill>
                  <a:schemeClr val="bg1"/>
                </a:solidFill>
              </a:rPr>
              <a:t>C#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B7F0E-9C0A-48A4-9FB0-C0E6EC1C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2" y="4935104"/>
            <a:ext cx="5436342" cy="17342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B54F7-A868-435A-B731-94D7F83CC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C8A7C-25C6-400E-BA7E-664C7A95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View Engine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6F8B60-6104-44AC-AED0-3A167F1843D0}"/>
              </a:ext>
            </a:extLst>
          </p:cNvPr>
          <p:cNvSpPr txBox="1">
            <a:spLocks/>
          </p:cNvSpPr>
          <p:nvPr/>
        </p:nvSpPr>
        <p:spPr>
          <a:xfrm>
            <a:off x="228119" y="2205746"/>
            <a:ext cx="6192182" cy="309546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Razor View Engine</a:t>
            </a:r>
            <a:r>
              <a:rPr lang="en-US" sz="3200" dirty="0"/>
              <a:t>: use </a:t>
            </a:r>
            <a:r>
              <a:rPr lang="en-US" sz="3200" b="1" dirty="0">
                <a:solidFill>
                  <a:schemeClr val="bg1"/>
                </a:solidFill>
              </a:rPr>
              <a:t>Razor</a:t>
            </a:r>
            <a:r>
              <a:rPr lang="en-US" sz="3200" dirty="0"/>
              <a:t> with </a:t>
            </a:r>
            <a:r>
              <a:rPr lang="en-US" sz="3200" b="1" dirty="0">
                <a:solidFill>
                  <a:schemeClr val="bg1"/>
                </a:solidFill>
              </a:rPr>
              <a:t>MVC</a:t>
            </a:r>
            <a:r>
              <a:rPr lang="en-US" sz="3200" dirty="0"/>
              <a:t> to produce HTML</a:t>
            </a:r>
          </a:p>
          <a:p>
            <a:pPr lvl="1">
              <a:lnSpc>
                <a:spcPct val="100000"/>
              </a:lnSpc>
            </a:pPr>
            <a:r>
              <a:rPr lang="en-US" sz="3000" b="1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Code blocks </a:t>
            </a:r>
            <a:r>
              <a:rPr lang="en-US" sz="3000" dirty="0"/>
              <a:t>start with a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br>
              <a:rPr lang="en-US" sz="3000" dirty="0"/>
            </a:br>
            <a:r>
              <a:rPr lang="en-US" sz="3000" dirty="0"/>
              <a:t> character and don't require</a:t>
            </a:r>
            <a:br>
              <a:rPr lang="en-US" sz="3000" dirty="0"/>
            </a:br>
            <a:r>
              <a:rPr lang="en-US" sz="3000" dirty="0"/>
              <a:t> explicit closing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561BF6-629A-4E54-8249-C4F05188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868536"/>
            <a:ext cx="5271800" cy="329782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CE0FA-8C7D-4695-8EB9-684E7D25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595" y="4637051"/>
            <a:ext cx="1800225" cy="20955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820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HTML</a:t>
            </a:r>
            <a:r>
              <a:rPr lang="en-US" dirty="0"/>
              <a:t> mixed with </a:t>
            </a:r>
            <a:r>
              <a:rPr lang="en-US" b="1" dirty="0"/>
              <a:t>C#</a:t>
            </a:r>
            <a:r>
              <a:rPr lang="en-US" dirty="0"/>
              <a:t> code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US" dirty="0"/>
              <a:t> switches to C#):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View Engine: Example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72832" y="1905399"/>
            <a:ext cx="9446339" cy="4400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799" b="1" noProof="1"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@foreach(var article in Model)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  &lt;article&gt;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    &lt;h2&gt;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@article.Title</a:t>
            </a:r>
            <a:r>
              <a:rPr lang="en-US" sz="2799" b="1" noProof="1">
                <a:latin typeface="Consolas" panose="020B0609020204030204" pitchFamily="49" charset="0"/>
              </a:rPr>
              <a:t>&lt;/h2&gt;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    &lt;p&gt;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@article.Content</a:t>
            </a:r>
            <a:r>
              <a:rPr lang="en-US" sz="2799" b="1" noProof="1">
                <a:latin typeface="Consolas" panose="020B0609020204030204" pitchFamily="49" charset="0"/>
              </a:rPr>
              <a:t>&lt;/p&gt;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    &lt;small&gt;--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@article.Author.FullName</a:t>
            </a:r>
            <a:r>
              <a:rPr lang="en-US" sz="2799" b="1" noProof="1">
                <a:latin typeface="Consolas" panose="020B0609020204030204" pitchFamily="49" charset="0"/>
              </a:rPr>
              <a:t>&lt;/small&gt;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  &lt;/article&gt;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799" b="1" noProof="1"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403308" y="2564904"/>
            <a:ext cx="2098171" cy="606154"/>
          </a:xfrm>
          <a:prstGeom prst="wedgeRoundRectCallout">
            <a:avLst>
              <a:gd name="adj1" fmla="val -70859"/>
              <a:gd name="adj2" fmla="val -4199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2"/>
                </a:solidFill>
              </a:rPr>
              <a:t>C#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foreach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238225" y="5157193"/>
            <a:ext cx="1715551" cy="563031"/>
          </a:xfrm>
          <a:prstGeom prst="wedgeRoundRectCallout">
            <a:avLst>
              <a:gd name="adj1" fmla="val -76755"/>
              <a:gd name="adj2" fmla="val -6903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C# code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5169750" y="3007470"/>
            <a:ext cx="1669325" cy="590216"/>
          </a:xfrm>
          <a:prstGeom prst="wedgeRoundRectCallout">
            <a:avLst>
              <a:gd name="adj1" fmla="val -67890"/>
              <a:gd name="adj2" fmla="val 5375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C# code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695401" y="3916707"/>
            <a:ext cx="1456309" cy="996256"/>
          </a:xfrm>
          <a:prstGeom prst="wedgeRoundRectCallout">
            <a:avLst>
              <a:gd name="adj1" fmla="val 48585"/>
              <a:gd name="adj2" fmla="val -85065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HTML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Syntax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4DF3325-3AE3-4A43-847A-825A9A801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54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39" y="1195970"/>
            <a:ext cx="11814273" cy="5561280"/>
          </a:xfrm>
        </p:spPr>
        <p:txBody>
          <a:bodyPr>
            <a:normAutofit/>
          </a:bodyPr>
          <a:lstStyle/>
          <a:p>
            <a:r>
              <a:rPr lang="en-US" noProof="1"/>
              <a:t>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ViewBag</a:t>
            </a:r>
            <a:r>
              <a:rPr lang="en-US" noProof="1"/>
              <a:t> (</a:t>
            </a:r>
            <a:r>
              <a:rPr lang="en-US" b="1" noProof="1">
                <a:solidFill>
                  <a:schemeClr val="bg1"/>
                </a:solidFill>
              </a:rPr>
              <a:t>dynamic</a:t>
            </a:r>
            <a:r>
              <a:rPr lang="en-US" noProof="1"/>
              <a:t> type):</a:t>
            </a:r>
          </a:p>
          <a:p>
            <a:pPr lvl="1"/>
            <a:r>
              <a:rPr lang="en-US" noProof="1"/>
              <a:t>Action: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ViewBag</a:t>
            </a:r>
            <a:r>
              <a:rPr lang="en-US" noProof="1"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Message</a:t>
            </a:r>
            <a:r>
              <a:rPr lang="en-US" noProof="1">
                <a:latin typeface="+mj-lt"/>
              </a:rPr>
              <a:t> </a:t>
            </a:r>
            <a:r>
              <a:rPr lang="en-US" noProof="1">
                <a:latin typeface="Consolas" panose="020B0609020204030204" pitchFamily="49" charset="0"/>
              </a:rPr>
              <a:t>=</a:t>
            </a:r>
            <a:r>
              <a:rPr lang="en-US" noProof="1">
                <a:latin typeface="+mj-lt"/>
              </a:rPr>
              <a:t> </a:t>
            </a:r>
            <a:r>
              <a:rPr lang="en-US" noProof="1"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Hello!</a:t>
            </a:r>
            <a:r>
              <a:rPr lang="en-US" noProof="1">
                <a:latin typeface="Consolas" panose="020B0609020204030204" pitchFamily="49" charset="0"/>
              </a:rPr>
              <a:t>"; </a:t>
            </a:r>
          </a:p>
          <a:p>
            <a:pPr lvl="1"/>
            <a:r>
              <a:rPr lang="en-US" noProof="1"/>
              <a:t>View: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@ViewBag</a:t>
            </a:r>
            <a:r>
              <a:rPr lang="en-US" noProof="1"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Message</a:t>
            </a:r>
            <a:r>
              <a:rPr lang="en-US" noProof="1"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noProof="1"/>
              <a:t>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ViewData</a:t>
            </a:r>
            <a:r>
              <a:rPr lang="en-US" noProof="1"/>
              <a:t> (dictionary)</a:t>
            </a:r>
          </a:p>
          <a:p>
            <a:pPr lvl="1"/>
            <a:r>
              <a:rPr lang="en-US" noProof="1"/>
              <a:t>Action: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ViewData</a:t>
            </a:r>
            <a:r>
              <a:rPr lang="en-US" noProof="1">
                <a:latin typeface="Consolas" panose="020B0609020204030204" pitchFamily="49" charset="0"/>
              </a:rPr>
              <a:t>["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message</a:t>
            </a:r>
            <a:r>
              <a:rPr lang="en-US" noProof="1">
                <a:latin typeface="Consolas" panose="020B0609020204030204" pitchFamily="49" charset="0"/>
              </a:rPr>
              <a:t>"]</a:t>
            </a:r>
            <a:r>
              <a:rPr lang="en-US" noProof="1">
                <a:latin typeface="+mj-lt"/>
              </a:rPr>
              <a:t> </a:t>
            </a:r>
            <a:r>
              <a:rPr lang="en-US" noProof="1">
                <a:latin typeface="Consolas" panose="020B0609020204030204" pitchFamily="49" charset="0"/>
              </a:rPr>
              <a:t>=</a:t>
            </a:r>
            <a:r>
              <a:rPr lang="en-US" noProof="1">
                <a:latin typeface="+mj-lt"/>
              </a:rPr>
              <a:t> </a:t>
            </a:r>
            <a:r>
              <a:rPr lang="en-US" noProof="1"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Hello!</a:t>
            </a:r>
            <a:r>
              <a:rPr lang="en-US" noProof="1">
                <a:latin typeface="Consolas" panose="020B0609020204030204" pitchFamily="49" charset="0"/>
              </a:rPr>
              <a:t>";</a:t>
            </a:r>
          </a:p>
          <a:p>
            <a:pPr lvl="1"/>
            <a:r>
              <a:rPr lang="en-US" noProof="1"/>
              <a:t>View: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@ViewData</a:t>
            </a:r>
            <a:r>
              <a:rPr lang="en-US" noProof="1">
                <a:latin typeface="Consolas" panose="020B0609020204030204" pitchFamily="49" charset="0"/>
              </a:rPr>
              <a:t>["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message</a:t>
            </a:r>
            <a:r>
              <a:rPr lang="en-US" noProof="1">
                <a:latin typeface="Consolas" panose="020B0609020204030204" pitchFamily="49" charset="0"/>
              </a:rPr>
              <a:t>"]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a View – Weakly Typed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B37CE50-44BA-4DD5-8005-C335DBEFB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4EBCB3-5686-4CB0-93A8-B18246C4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000" y="1998467"/>
            <a:ext cx="2216032" cy="3735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51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80424-0798-9398-94CC-6960D12AA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0" t="5151" r="32761" b="6287"/>
          <a:stretch/>
        </p:blipFill>
        <p:spPr>
          <a:xfrm>
            <a:off x="4296000" y="819000"/>
            <a:ext cx="3621392" cy="36000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9DB4BB-5474-4326-9435-1838A32CC316}"/>
              </a:ext>
            </a:extLst>
          </p:cNvPr>
          <p:cNvGrpSpPr/>
          <p:nvPr/>
        </p:nvGrpSpPr>
        <p:grpSpPr>
          <a:xfrm>
            <a:off x="232284" y="1268760"/>
            <a:ext cx="6439781" cy="2578674"/>
            <a:chOff x="684212" y="1085462"/>
            <a:chExt cx="5791200" cy="2579345"/>
          </a:xfrm>
        </p:grpSpPr>
        <p:sp>
          <p:nvSpPr>
            <p:cNvPr id="16" name="Text Placeholder 5">
              <a:extLst>
                <a:ext uri="{FF2B5EF4-FFF2-40B4-BE49-F238E27FC236}">
                  <a16:creationId xmlns:a16="http://schemas.microsoft.com/office/drawing/2014/main" id="{D343F69F-AEEF-4810-A86A-EA11039CC063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672903"/>
              <a:ext cx="5791200" cy="19919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public </a:t>
              </a:r>
              <a:r>
                <a:rPr lang="en-US" sz="2399" dirty="0" err="1">
                  <a:solidFill>
                    <a:schemeClr val="tx1"/>
                  </a:solidFill>
                  <a:effectLst/>
                </a:rPr>
                <a:t>IActionResult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 Index()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 </a:t>
              </a:r>
              <a:r>
                <a:rPr lang="en-US" sz="2399" dirty="0" err="1">
                  <a:solidFill>
                    <a:schemeClr val="bg1"/>
                  </a:solidFill>
                  <a:effectLst/>
                </a:rPr>
                <a:t>ViewBag.Message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= "Hello World!";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 return View();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10A60672-9560-4768-AA71-1A80FB7392E8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399" dirty="0">
                  <a:ln w="0"/>
                  <a:solidFill>
                    <a:schemeClr val="tx1"/>
                  </a:solidFill>
                  <a:effectLst/>
                </a:rPr>
                <a:t>\Controllers\</a:t>
              </a:r>
              <a:r>
                <a:rPr lang="en-US" sz="2399" dirty="0" err="1">
                  <a:ln w="0"/>
                  <a:solidFill>
                    <a:schemeClr val="tx1"/>
                  </a:solidFill>
                  <a:effectLst/>
                </a:rPr>
                <a:t>HomeController.cs</a:t>
              </a:r>
              <a:endParaRPr lang="en-US" sz="2399" dirty="0">
                <a:ln w="0"/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>
            <a:normAutofit/>
          </a:bodyPr>
          <a:lstStyle/>
          <a:p>
            <a:r>
              <a:rPr lang="en-US" noProof="1"/>
              <a:t>ViewBag</a:t>
            </a:r>
            <a:r>
              <a:rPr lang="en-US" dirty="0"/>
              <a:t> – Example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987607" y="2619371"/>
            <a:ext cx="4752528" cy="3242282"/>
            <a:chOff x="684212" y="1172523"/>
            <a:chExt cx="5791200" cy="282362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3232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399" dirty="0">
                  <a:solidFill>
                    <a:schemeClr val="bg1"/>
                  </a:solidFill>
                  <a:effectLst/>
                </a:rPr>
                <a:t>@{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  ViewBag.Title = "Home";</a:t>
              </a:r>
            </a:p>
            <a:p>
              <a:r>
                <a:rPr lang="en-US" sz="2399" dirty="0">
                  <a:solidFill>
                    <a:schemeClr val="bg1"/>
                  </a:solidFill>
                  <a:effectLst/>
                </a:rPr>
                <a:t>}</a:t>
              </a:r>
            </a:p>
            <a:p>
              <a:pPr>
                <a:spcBef>
                  <a:spcPts val="1200"/>
                </a:spcBef>
              </a:pPr>
              <a:r>
                <a:rPr lang="en-US" sz="2399" dirty="0">
                  <a:solidFill>
                    <a:schemeClr val="tx1"/>
                  </a:solidFill>
                  <a:effectLst/>
                </a:rPr>
                <a:t>&lt;h2&gt;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@ViewBag.Title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&lt;/h2&gt;</a:t>
              </a:r>
            </a:p>
            <a:p>
              <a:r>
                <a:rPr lang="en-US" sz="2399" dirty="0">
                  <a:solidFill>
                    <a:schemeClr val="tx1"/>
                  </a:solidFill>
                  <a:effectLst/>
                </a:rPr>
                <a:t>&lt;h3&gt;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@ViewBag.Message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&lt;/h3&gt;</a:t>
              </a:r>
            </a:p>
            <a:p>
              <a:pPr>
                <a:spcBef>
                  <a:spcPts val="1200"/>
                </a:spcBef>
              </a:pPr>
              <a:r>
                <a:rPr lang="en-US" sz="2399" dirty="0">
                  <a:solidFill>
                    <a:schemeClr val="tx1"/>
                  </a:solidFill>
                  <a:effectLst/>
                </a:rPr>
                <a:t>&lt;p&gt;</a:t>
              </a:r>
              <a:r>
                <a:rPr lang="en-US" sz="2399" dirty="0">
                  <a:solidFill>
                    <a:schemeClr val="tx1"/>
                  </a:solidFill>
                  <a:effectLst/>
                  <a:latin typeface="+mn-lt"/>
                </a:rPr>
                <a:t>This is the Home page.&lt;/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p&gt;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172523"/>
              <a:ext cx="5791200" cy="5113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399" dirty="0">
                  <a:solidFill>
                    <a:schemeClr val="tx1"/>
                  </a:solidFill>
                  <a:effectLst/>
                </a:rPr>
                <a:t>\Views\</a:t>
              </a:r>
              <a:r>
                <a:rPr lang="en-US" sz="2399" dirty="0">
                  <a:solidFill>
                    <a:schemeClr val="bg1"/>
                  </a:solidFill>
                  <a:effectLst/>
                </a:rPr>
                <a:t>Home</a:t>
              </a:r>
              <a:r>
                <a:rPr lang="en-US" sz="2399" dirty="0">
                  <a:solidFill>
                    <a:schemeClr val="tx1"/>
                  </a:solidFill>
                  <a:effectLst/>
                </a:rPr>
                <a:t>\</a:t>
              </a:r>
              <a:r>
                <a:rPr lang="en-US" sz="2399" dirty="0" err="1">
                  <a:solidFill>
                    <a:schemeClr val="bg1"/>
                  </a:solidFill>
                  <a:effectLst/>
                </a:rPr>
                <a:t>Index</a:t>
              </a:r>
              <a:r>
                <a:rPr lang="en-US" sz="2399" dirty="0" err="1">
                  <a:solidFill>
                    <a:schemeClr val="tx1"/>
                  </a:solidFill>
                  <a:effectLst/>
                </a:rPr>
                <a:t>.cshtml</a:t>
              </a:r>
              <a:endParaRPr lang="en-US" sz="2399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699033" y="3182181"/>
            <a:ext cx="3130803" cy="993405"/>
          </a:xfrm>
          <a:prstGeom prst="wedgeRoundRectCallout">
            <a:avLst>
              <a:gd name="adj1" fmla="val 57321"/>
              <a:gd name="adj2" fmla="val -22175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@{ … } </a:t>
            </a:r>
            <a:r>
              <a:rPr lang="en-US" sz="2800" b="1" noProof="1">
                <a:solidFill>
                  <a:schemeClr val="bg2"/>
                </a:solidFill>
              </a:rPr>
              <a:t>inserts C# code block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99033" y="5707454"/>
            <a:ext cx="3130803" cy="942784"/>
          </a:xfrm>
          <a:prstGeom prst="wedgeRoundRectCallout">
            <a:avLst>
              <a:gd name="adj1" fmla="val 61220"/>
              <a:gd name="adj2" fmla="val -4961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2"/>
                </a:solidFill>
              </a:rPr>
              <a:t>Everything else is HTML code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99033" y="4417001"/>
            <a:ext cx="3130803" cy="1049039"/>
          </a:xfrm>
          <a:prstGeom prst="wedgeRoundRectCallout">
            <a:avLst>
              <a:gd name="adj1" fmla="val 56913"/>
              <a:gd name="adj2" fmla="val -2541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@Something</a:t>
            </a:r>
            <a:br>
              <a:rPr lang="en-US" sz="28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bg2"/>
                </a:solidFill>
              </a:rPr>
              <a:t>prints a C# variable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0B16579-3AAA-41B4-8663-835BF93CC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BD6A0-9A25-475F-B95C-37E170C0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4" y="3879144"/>
            <a:ext cx="3418875" cy="289533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28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E9564-9DB5-4A6A-A308-3C48B4EDF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DC20AE-873B-4D95-A959-7E3A2EA4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Data to a View – Strongly Typed – Example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CF8AA4-3FAE-4079-8043-A7D73B59EAD5}"/>
              </a:ext>
            </a:extLst>
          </p:cNvPr>
          <p:cNvGrpSpPr/>
          <p:nvPr/>
        </p:nvGrpSpPr>
        <p:grpSpPr>
          <a:xfrm>
            <a:off x="119336" y="1196752"/>
            <a:ext cx="5579600" cy="3715380"/>
            <a:chOff x="684212" y="1127567"/>
            <a:chExt cx="6195317" cy="3716346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614CA5E-4FF2-4EAF-B8CD-BFA36CF84267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650727"/>
              <a:ext cx="6195317" cy="319318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public </a:t>
              </a:r>
              <a:r>
                <a:rPr lang="en-US" sz="2000" dirty="0" err="1">
                  <a:solidFill>
                    <a:schemeClr val="tx1"/>
                  </a:solidFill>
                  <a:effectLst/>
                </a:rPr>
                <a:t>IActionResult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 Show()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</a:t>
              </a:r>
              <a:r>
                <a:rPr lang="en-US" sz="2000" dirty="0" err="1">
                  <a:solidFill>
                    <a:schemeClr val="bg1"/>
                  </a:solidFill>
                  <a:effectLst/>
                </a:rPr>
                <a:t>CustomerViewModel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 customer = 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	new </a:t>
              </a:r>
              <a:r>
                <a:rPr lang="en-US" sz="2000" dirty="0" err="1">
                  <a:solidFill>
                    <a:schemeClr val="bg1"/>
                  </a:solidFill>
                  <a:effectLst/>
                </a:rPr>
                <a:t>CustomerViewModel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{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   Name = "</a:t>
              </a:r>
              <a:r>
                <a:rPr lang="en-US" sz="2000" dirty="0" err="1">
                  <a:solidFill>
                    <a:schemeClr val="tx1"/>
                  </a:solidFill>
                  <a:effectLst/>
                </a:rPr>
                <a:t>Pesho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",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   Age = 20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};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return </a:t>
              </a:r>
              <a:r>
                <a:rPr lang="en-US" sz="2000" dirty="0">
                  <a:solidFill>
                    <a:schemeClr val="bg1"/>
                  </a:solidFill>
                  <a:effectLst/>
                </a:rPr>
                <a:t>View(customer)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;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9CB72137-381E-4C83-9336-86E48EC5E830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127567"/>
              <a:ext cx="6195317" cy="52596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/>
                </a:rPr>
                <a:t>\Controllers\</a:t>
              </a:r>
              <a:r>
                <a:rPr lang="en-US" sz="2000" dirty="0" err="1">
                  <a:ln w="0"/>
                  <a:solidFill>
                    <a:schemeClr val="bg1"/>
                  </a:solidFill>
                  <a:effectLst/>
                </a:rPr>
                <a:t>CustomerController</a:t>
              </a:r>
              <a:r>
                <a:rPr lang="en-US" sz="2000" dirty="0" err="1">
                  <a:ln w="0"/>
                  <a:solidFill>
                    <a:schemeClr val="tx1"/>
                  </a:solidFill>
                  <a:effectLst/>
                </a:rPr>
                <a:t>.cs</a:t>
              </a:r>
              <a:endParaRPr lang="en-US" sz="2000" dirty="0">
                <a:ln w="0"/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B08E30-6381-4464-9D24-FEA889870FD7}"/>
              </a:ext>
            </a:extLst>
          </p:cNvPr>
          <p:cNvGrpSpPr/>
          <p:nvPr/>
        </p:nvGrpSpPr>
        <p:grpSpPr>
          <a:xfrm>
            <a:off x="5879977" y="1196753"/>
            <a:ext cx="5328593" cy="2054697"/>
            <a:chOff x="684212" y="1216272"/>
            <a:chExt cx="6077279" cy="1789387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363A3A69-FFBF-4BE6-97D2-7F0BDC44471A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672903"/>
              <a:ext cx="6077279" cy="13327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public class </a:t>
              </a:r>
              <a:r>
                <a:rPr lang="en-US" sz="2000" dirty="0" err="1">
                  <a:solidFill>
                    <a:schemeClr val="tx1"/>
                  </a:solidFill>
                  <a:effectLst/>
                </a:rPr>
                <a:t>CustomerViewModel</a:t>
              </a:r>
              <a:endParaRPr lang="en-US" sz="2000" dirty="0">
                <a:solidFill>
                  <a:schemeClr val="tx1"/>
                </a:solidFill>
                <a:effectLst/>
              </a:endParaRP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public string Name { get; set; }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   public int Age { get; set; }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5A3D0709-8D5A-44FA-B6E4-A638C5BDA462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216272"/>
              <a:ext cx="6077279" cy="45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  <a:effectLst/>
                </a:rPr>
                <a:t>\</a:t>
              </a:r>
              <a:r>
                <a:rPr lang="en-US" sz="2000">
                  <a:solidFill>
                    <a:schemeClr val="tx1"/>
                  </a:solidFill>
                  <a:effectLst/>
                </a:rPr>
                <a:t>Models\</a:t>
              </a:r>
              <a:r>
                <a:rPr lang="en-US" sz="2000">
                  <a:solidFill>
                    <a:schemeClr val="bg1"/>
                  </a:solidFill>
                  <a:effectLst/>
                </a:rPr>
                <a:t>CustomerViewModel</a:t>
              </a:r>
              <a:r>
                <a:rPr lang="en-US" sz="2000">
                  <a:solidFill>
                    <a:schemeClr val="tx1"/>
                  </a:solidFill>
                  <a:effectLst/>
                </a:rPr>
                <a:t>.cs</a:t>
              </a:r>
              <a:endParaRPr lang="en-US" sz="200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323827-8827-43C8-8FE2-8BA1589E8EC6}"/>
              </a:ext>
            </a:extLst>
          </p:cNvPr>
          <p:cNvGrpSpPr/>
          <p:nvPr/>
        </p:nvGrpSpPr>
        <p:grpSpPr>
          <a:xfrm>
            <a:off x="6888089" y="3318173"/>
            <a:ext cx="4968553" cy="2239991"/>
            <a:chOff x="684212" y="1223767"/>
            <a:chExt cx="5791200" cy="1950756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FE725FD1-4F8F-42BE-A044-7D1956A25839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672903"/>
              <a:ext cx="5791200" cy="15016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71981" rIns="143963" bIns="71981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  <a:effectLst/>
                </a:rPr>
                <a:t>@model </a:t>
              </a:r>
              <a:r>
                <a:rPr lang="en-US" sz="2000" dirty="0" err="1">
                  <a:solidFill>
                    <a:schemeClr val="bg1"/>
                  </a:solidFill>
                  <a:effectLst/>
                </a:rPr>
                <a:t>CustomerViewModel</a:t>
              </a:r>
              <a:endParaRPr lang="en-US" sz="2000" dirty="0">
                <a:solidFill>
                  <a:schemeClr val="bg1"/>
                </a:solidFill>
                <a:effectLst/>
              </a:endParaRPr>
            </a:p>
            <a:p>
              <a:pPr>
                <a:lnSpc>
                  <a:spcPct val="90000"/>
                </a:lnSpc>
              </a:pPr>
              <a:endParaRPr lang="en-US" sz="2000" dirty="0">
                <a:solidFill>
                  <a:schemeClr val="bg1"/>
                </a:solidFill>
                <a:effectLst/>
              </a:endParaRP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  <a:effectLst/>
                </a:rPr>
                <a:t>@{ViewBag.Title</a:t>
              </a:r>
              <a:r>
                <a:rPr lang="en-US" sz="200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effectLst/>
                </a:rPr>
                <a:t>=</a:t>
              </a:r>
              <a:r>
                <a:rPr lang="en-US" sz="200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effectLst/>
                </a:rPr>
                <a:t>"View</a:t>
              </a:r>
              <a:r>
                <a:rPr lang="en-US" sz="200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effectLst/>
                </a:rPr>
                <a:t>Customer";}</a:t>
              </a:r>
            </a:p>
            <a:p>
              <a:pPr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  <a:effectLst/>
              </a:endParaRP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effectLst/>
                </a:rPr>
                <a:t>&lt;h2&gt;Current customer: </a:t>
              </a:r>
              <a:r>
                <a:rPr lang="en-US" sz="2000" dirty="0">
                  <a:solidFill>
                    <a:schemeClr val="bg1"/>
                  </a:solidFill>
                  <a:effectLst/>
                </a:rPr>
                <a:t>@Model.Name </a:t>
              </a:r>
            </a:p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  <a:effectLst/>
                </a:rPr>
                <a:t>   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2000" dirty="0">
                  <a:solidFill>
                    <a:schemeClr val="bg1"/>
                  </a:solidFill>
                  <a:effectLst/>
                </a:rPr>
                <a:t>@Model.Age </a:t>
              </a:r>
              <a:r>
                <a:rPr lang="en-US" sz="2000" dirty="0">
                  <a:solidFill>
                    <a:schemeClr val="tx1"/>
                  </a:solidFill>
                  <a:effectLst/>
                </a:rPr>
                <a:t>years old).&lt;/h2&gt;</a:t>
              </a:r>
            </a:p>
          </p:txBody>
        </p: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D90F271C-0D5D-4BF4-BD0F-7D56353F3C40}"/>
                </a:ext>
              </a:extLst>
            </p:cNvPr>
            <p:cNvSpPr txBox="1">
              <a:spLocks/>
            </p:cNvSpPr>
            <p:nvPr/>
          </p:nvSpPr>
          <p:spPr>
            <a:xfrm>
              <a:off x="684212" y="1223767"/>
              <a:ext cx="5791200" cy="45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  <a:effectLst/>
                </a:rPr>
                <a:t>\Views\</a:t>
              </a:r>
              <a:r>
                <a:rPr lang="en-US" sz="2000">
                  <a:solidFill>
                    <a:schemeClr val="bg1"/>
                  </a:solidFill>
                  <a:effectLst/>
                </a:rPr>
                <a:t>Customer</a:t>
              </a:r>
              <a:r>
                <a:rPr lang="en-US" sz="2000">
                  <a:solidFill>
                    <a:schemeClr val="tx1"/>
                  </a:solidFill>
                  <a:effectLst/>
                </a:rPr>
                <a:t>\</a:t>
              </a:r>
              <a:r>
                <a:rPr lang="en-US" sz="2000">
                  <a:solidFill>
                    <a:schemeClr val="bg1"/>
                  </a:solidFill>
                  <a:effectLst/>
                </a:rPr>
                <a:t>Show</a:t>
              </a:r>
              <a:r>
                <a:rPr lang="en-US" sz="2000">
                  <a:solidFill>
                    <a:schemeClr val="tx1"/>
                  </a:solidFill>
                  <a:effectLst/>
                </a:rPr>
                <a:t>.cshtml</a:t>
              </a:r>
              <a:endParaRPr lang="en-US" sz="200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7ED8C642-2A71-49CA-B996-6BBB865E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740" y="3322624"/>
            <a:ext cx="3024336" cy="1197964"/>
          </a:xfrm>
          <a:prstGeom prst="wedgeRoundRectCallout">
            <a:avLst>
              <a:gd name="adj1" fmla="val 57060"/>
              <a:gd name="adj2" fmla="val 1247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@model</a:t>
            </a:r>
            <a:r>
              <a:rPr lang="en-US" sz="2400" b="1" noProof="1">
                <a:solidFill>
                  <a:schemeClr val="bg2"/>
                </a:solidFill>
              </a:rPr>
              <a:t> directive makes the </a:t>
            </a:r>
            <a:r>
              <a:rPr lang="en-US" sz="2400" b="1" noProof="1">
                <a:solidFill>
                  <a:schemeClr val="bg1"/>
                </a:solidFill>
                <a:latin typeface="+mj-lt"/>
              </a:rPr>
              <a:t>model</a:t>
            </a:r>
            <a:r>
              <a:rPr lang="en-US" sz="2400" b="1" noProof="1">
                <a:solidFill>
                  <a:schemeClr val="bg2"/>
                </a:solidFill>
              </a:rPr>
              <a:t> available to the </a:t>
            </a:r>
            <a:r>
              <a:rPr lang="en-US" sz="2400" b="1" noProof="1">
                <a:solidFill>
                  <a:schemeClr val="bg1"/>
                </a:solidFill>
                <a:latin typeface="+mj-lt"/>
              </a:rPr>
              <a:t>view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149305F9-A969-44F8-A4DC-EC4CDAE8C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5787960"/>
            <a:ext cx="3816424" cy="879978"/>
          </a:xfrm>
          <a:prstGeom prst="wedgeRoundRectCallout">
            <a:avLst>
              <a:gd name="adj1" fmla="val -29863"/>
              <a:gd name="adj2" fmla="val -89840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@Model.Property </a:t>
            </a:r>
            <a:r>
              <a:rPr lang="en-US" sz="2400" b="1" noProof="1">
                <a:solidFill>
                  <a:schemeClr val="bg2"/>
                </a:solidFill>
              </a:rPr>
              <a:t>prints a model property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146F3E-FA0A-495A-84B3-19D1748E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4640009"/>
            <a:ext cx="6144949" cy="190132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009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ASP.NET Core MVC Routing</a:t>
            </a:r>
            <a:endParaRPr lang="bg-BG" dirty="0"/>
          </a:p>
        </p:txBody>
      </p:sp>
      <p:pic>
        <p:nvPicPr>
          <p:cNvPr id="4" name="Picture 4" descr="Routing in MVC">
            <a:extLst>
              <a:ext uri="{FF2B5EF4-FFF2-40B4-BE49-F238E27FC236}">
                <a16:creationId xmlns:a16="http://schemas.microsoft.com/office/drawing/2014/main" id="{B7C82561-63B3-44BC-97A5-AD121BF2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76" y="1875381"/>
            <a:ext cx="2704448" cy="1553619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1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946A00-32FB-4A88-8981-70C5830715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ASP.NET Core MVC </a:t>
            </a:r>
            <a:r>
              <a:rPr lang="en-US" dirty="0"/>
              <a:t>uses a </a:t>
            </a:r>
            <a:r>
              <a:rPr lang="en-US" b="1" dirty="0">
                <a:solidFill>
                  <a:schemeClr val="bg1"/>
                </a:solidFill>
              </a:rPr>
              <a:t>middleware</a:t>
            </a:r>
            <a:r>
              <a:rPr lang="en-US" dirty="0"/>
              <a:t> for </a:t>
            </a: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dirty="0"/>
              <a:t> on client </a:t>
            </a:r>
            <a:br>
              <a:rPr lang="bg-BG" dirty="0"/>
            </a:br>
            <a:r>
              <a:rPr lang="en-US" dirty="0"/>
              <a:t>requests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655A5A-72A6-430A-B545-B597DCFF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Routing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A83DA-B08B-44F5-8524-6CFA203B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13" y="2818942"/>
            <a:ext cx="5476875" cy="35052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BF7FD-DFD7-4B98-AB11-F17F1B041802}"/>
              </a:ext>
            </a:extLst>
          </p:cNvPr>
          <p:cNvSpPr txBox="1">
            <a:spLocks/>
          </p:cNvSpPr>
          <p:nvPr/>
        </p:nvSpPr>
        <p:spPr>
          <a:xfrm>
            <a:off x="159579" y="2332654"/>
            <a:ext cx="11382388" cy="2761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Routes</a:t>
            </a:r>
            <a:r>
              <a:rPr lang="en-US" sz="2800" dirty="0"/>
              <a:t> describe how request URL paths should be mapped to </a:t>
            </a:r>
            <a:r>
              <a:rPr lang="en-US" sz="2800" b="1" dirty="0">
                <a:solidFill>
                  <a:schemeClr val="bg1"/>
                </a:solidFill>
              </a:rPr>
              <a:t>Controller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Actions</a:t>
            </a:r>
            <a:endParaRPr lang="en-US" sz="2800" dirty="0"/>
          </a:p>
          <a:p>
            <a:pPr lvl="1">
              <a:buClr>
                <a:srgbClr val="234465"/>
              </a:buClr>
            </a:pPr>
            <a:r>
              <a:rPr lang="en-US" sz="2800" dirty="0"/>
              <a:t>There are 2 types of Action routing</a:t>
            </a:r>
          </a:p>
          <a:p>
            <a:pPr lvl="2">
              <a:buClr>
                <a:srgbClr val="234465"/>
              </a:buClr>
            </a:pPr>
            <a:r>
              <a:rPr lang="en-US" sz="2600" dirty="0"/>
              <a:t>Conventional</a:t>
            </a:r>
            <a:endParaRPr lang="en-US" sz="2600" b="1" dirty="0"/>
          </a:p>
          <a:p>
            <a:pPr lvl="2">
              <a:buClr>
                <a:srgbClr val="234465"/>
              </a:buClr>
            </a:pPr>
            <a:r>
              <a:rPr lang="en-US" sz="2600" dirty="0"/>
              <a:t>Attribute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89D8F93-CF72-448C-BFD3-96FDB61C29B2}"/>
              </a:ext>
            </a:extLst>
          </p:cNvPr>
          <p:cNvSpPr txBox="1">
            <a:spLocks/>
          </p:cNvSpPr>
          <p:nvPr/>
        </p:nvSpPr>
        <p:spPr>
          <a:xfrm>
            <a:off x="448050" y="2057401"/>
            <a:ext cx="5334000" cy="426674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800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77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102AD-0FEB-46E1-8922-BE9F54C272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Called </a:t>
            </a:r>
            <a:r>
              <a:rPr lang="en-US" sz="3000" b="1" dirty="0">
                <a:solidFill>
                  <a:schemeClr val="bg1"/>
                </a:solidFill>
              </a:rPr>
              <a:t>Conventional</a:t>
            </a:r>
            <a:r>
              <a:rPr lang="en-US" sz="3000" dirty="0"/>
              <a:t> because it establishes a </a:t>
            </a:r>
            <a:r>
              <a:rPr lang="en-US" sz="3000" b="1" dirty="0">
                <a:solidFill>
                  <a:schemeClr val="bg1"/>
                </a:solidFill>
              </a:rPr>
              <a:t>convention</a:t>
            </a:r>
            <a:r>
              <a:rPr lang="en-US" sz="3000" dirty="0"/>
              <a:t> for URL paths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44A79-1FC1-49D0-BE68-945711CD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Routing (Used by Default)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91024C-0573-4328-A5AE-302D4AD07414}"/>
              </a:ext>
            </a:extLst>
          </p:cNvPr>
          <p:cNvSpPr txBox="1">
            <a:spLocks/>
          </p:cNvSpPr>
          <p:nvPr/>
        </p:nvSpPr>
        <p:spPr>
          <a:xfrm>
            <a:off x="976305" y="2055984"/>
            <a:ext cx="10239389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 err="1">
                <a:solidFill>
                  <a:schemeClr val="tx1"/>
                </a:solidFill>
                <a:effectLst/>
              </a:rPr>
              <a:t>routes.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MapControllerRoute</a:t>
            </a:r>
            <a:r>
              <a:rPr lang="en-PH" sz="2000" dirty="0">
                <a:solidFill>
                  <a:schemeClr val="tx1"/>
                </a:solidFill>
                <a:effectLst/>
              </a:rPr>
              <a:t>(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	name: "default",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	template:</a:t>
            </a:r>
            <a:r>
              <a:rPr lang="bg-BG" sz="2000" dirty="0">
                <a:solidFill>
                  <a:schemeClr val="tx1"/>
                </a:solidFill>
                <a:effectLst/>
              </a:rPr>
              <a:t> </a:t>
            </a:r>
            <a:r>
              <a:rPr lang="en-US" sz="2000" dirty="0">
                <a:solidFill>
                  <a:schemeClr val="tx1"/>
                </a:solidFill>
                <a:effectLst/>
              </a:rPr>
              <a:t>"{controller=Home}/{action=Index}/{id?}"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931A8A-F297-48D6-91AA-751145589226}"/>
              </a:ext>
            </a:extLst>
          </p:cNvPr>
          <p:cNvSpPr txBox="1">
            <a:spLocks/>
          </p:cNvSpPr>
          <p:nvPr/>
        </p:nvSpPr>
        <p:spPr>
          <a:xfrm>
            <a:off x="306301" y="3792965"/>
            <a:ext cx="11695199" cy="1295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34465"/>
              </a:buClr>
            </a:pPr>
            <a:r>
              <a:rPr lang="en-US" sz="2800" dirty="0"/>
              <a:t>Will match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sz="2800" dirty="0"/>
              <a:t> like </a:t>
            </a:r>
            <a:r>
              <a:rPr lang="en-US" sz="2800" dirty="0">
                <a:latin typeface="+mj-lt"/>
              </a:rPr>
              <a:t>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/Cats/Show/1</a:t>
            </a:r>
            <a:r>
              <a:rPr lang="en-US" sz="2800" dirty="0"/>
              <a:t>"</a:t>
            </a:r>
          </a:p>
          <a:p>
            <a:pPr>
              <a:buClr>
                <a:srgbClr val="234465"/>
              </a:buClr>
            </a:pPr>
            <a:r>
              <a:rPr lang="en-US" sz="2800" dirty="0"/>
              <a:t>Will extract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route values</a:t>
            </a:r>
            <a:endParaRPr lang="en-US" sz="28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D3E6983-9863-47EF-AB44-D1EA3149CA16}"/>
              </a:ext>
            </a:extLst>
          </p:cNvPr>
          <p:cNvSpPr txBox="1">
            <a:spLocks/>
          </p:cNvSpPr>
          <p:nvPr/>
        </p:nvSpPr>
        <p:spPr>
          <a:xfrm>
            <a:off x="976305" y="4928398"/>
            <a:ext cx="3567797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{ 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  controller</a:t>
            </a:r>
            <a:r>
              <a:rPr lang="en-US" sz="2000" dirty="0">
                <a:solidFill>
                  <a:schemeClr val="tx1"/>
                </a:solidFill>
                <a:effectLst/>
              </a:rPr>
              <a:t> = "Cats",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</a:t>
            </a:r>
            <a:r>
              <a:rPr lang="en-US" sz="2000" dirty="0">
                <a:solidFill>
                  <a:schemeClr val="bg1"/>
                </a:solidFill>
                <a:effectLst/>
              </a:rPr>
              <a:t>action</a:t>
            </a:r>
            <a:r>
              <a:rPr lang="en-US" sz="2000" dirty="0">
                <a:solidFill>
                  <a:schemeClr val="tx1"/>
                </a:solidFill>
                <a:effectLst/>
              </a:rPr>
              <a:t> = "Show",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</a:t>
            </a:r>
            <a:r>
              <a:rPr lang="en-US" sz="2000" dirty="0">
                <a:solidFill>
                  <a:schemeClr val="bg1"/>
                </a:solidFill>
                <a:effectLst/>
              </a:rPr>
              <a:t>id</a:t>
            </a:r>
            <a:r>
              <a:rPr lang="en-US" sz="2000" dirty="0">
                <a:solidFill>
                  <a:schemeClr val="tx1"/>
                </a:solidFill>
                <a:effectLst/>
              </a:rPr>
              <a:t> = "1"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90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Static Files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37B4F-9E2A-4525-9496-6F2DAE5D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947315"/>
            <a:ext cx="3006373" cy="13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0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C7ADD3-67DC-4D3F-B047-D06EFEB610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Static files</a:t>
            </a:r>
            <a:r>
              <a:rPr lang="en-US" dirty="0"/>
              <a:t> are a necessity for a web application to work</a:t>
            </a:r>
          </a:p>
          <a:p>
            <a:pPr lvl="1"/>
            <a:r>
              <a:rPr lang="en-US" dirty="0"/>
              <a:t>Files such as HTML, CSS, JS and different Assets can be served </a:t>
            </a:r>
            <a:br>
              <a:rPr lang="en-US" dirty="0"/>
            </a:br>
            <a:r>
              <a:rPr lang="en-US" dirty="0"/>
              <a:t>directly to Clients with </a:t>
            </a:r>
            <a:r>
              <a:rPr lang="en-US" b="1" dirty="0">
                <a:solidFill>
                  <a:schemeClr val="bg1"/>
                </a:solidFill>
              </a:rPr>
              <a:t>ASP.NET Core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0C4D67-E490-4C91-8DFE-BD492CAF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7532B8B-1221-4D24-8EAC-4B51CD84FB18}"/>
              </a:ext>
            </a:extLst>
          </p:cNvPr>
          <p:cNvSpPr txBox="1">
            <a:spLocks/>
          </p:cNvSpPr>
          <p:nvPr/>
        </p:nvSpPr>
        <p:spPr>
          <a:xfrm>
            <a:off x="973120" y="3048000"/>
            <a:ext cx="10239389" cy="525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PH" sz="2000" dirty="0" err="1">
                <a:solidFill>
                  <a:schemeClr val="tx1"/>
                </a:solidFill>
                <a:effectLst/>
              </a:rPr>
              <a:t>app.</a:t>
            </a:r>
            <a:r>
              <a:rPr lang="en-PH" sz="2000" dirty="0" err="1">
                <a:solidFill>
                  <a:schemeClr val="bg1"/>
                </a:solidFill>
                <a:effectLst/>
              </a:rPr>
              <a:t>UseStaticFiles</a:t>
            </a:r>
            <a:r>
              <a:rPr lang="en-PH" sz="2000" dirty="0">
                <a:solidFill>
                  <a:schemeClr val="tx1"/>
                </a:solidFill>
                <a:effectLst/>
              </a:rPr>
              <a:t>(</a:t>
            </a:r>
            <a:r>
              <a:rPr lang="en-US" sz="2000" dirty="0">
                <a:solidFill>
                  <a:schemeClr val="tx1"/>
                </a:solidFill>
                <a:effectLst/>
              </a:rPr>
              <a:t>);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5B822BB-F6AB-4B45-8A10-5E56CE48BE65}"/>
              </a:ext>
            </a:extLst>
          </p:cNvPr>
          <p:cNvSpPr txBox="1">
            <a:spLocks/>
          </p:cNvSpPr>
          <p:nvPr/>
        </p:nvSpPr>
        <p:spPr>
          <a:xfrm>
            <a:off x="190403" y="5029200"/>
            <a:ext cx="11804822" cy="1143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234465"/>
              </a:buClr>
            </a:pPr>
            <a:endParaRPr lang="en-US" sz="28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F304A3F7-78E3-4578-BABE-DD101DEC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00" y="4329738"/>
            <a:ext cx="4605942" cy="1332874"/>
          </a:xfrm>
          <a:prstGeom prst="wedgeRoundRectCallout">
            <a:avLst>
              <a:gd name="adj1" fmla="val -107471"/>
              <a:gd name="adj2" fmla="val -12272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+mj-lt"/>
              </a:rPr>
              <a:t>This will tell the ASP.NET Core App to serve the static files in the "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wwwroot</a:t>
            </a:r>
            <a:r>
              <a:rPr lang="en-US" sz="2400" b="1" noProof="1">
                <a:solidFill>
                  <a:schemeClr val="bg2"/>
                </a:solidFill>
                <a:latin typeface="+mj-lt"/>
              </a:rPr>
              <a:t>" directory</a:t>
            </a:r>
          </a:p>
        </p:txBody>
      </p:sp>
    </p:spTree>
    <p:extLst>
      <p:ext uri="{BB962C8B-B14F-4D97-AF65-F5344CB8AC3E}">
        <p14:creationId xmlns:p14="http://schemas.microsoft.com/office/powerpoint/2010/main" val="142022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Dependency Injection</a:t>
            </a:r>
            <a:endParaRPr lang="bg-BG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1956FC0-5147-40BB-82A9-D6777971CDCC}"/>
              </a:ext>
            </a:extLst>
          </p:cNvPr>
          <p:cNvSpPr txBox="1">
            <a:spLocks/>
          </p:cNvSpPr>
          <p:nvPr/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Overview</a:t>
            </a:r>
          </a:p>
        </p:txBody>
      </p:sp>
      <p:pic>
        <p:nvPicPr>
          <p:cNvPr id="5" name="Picture 2" descr="NuGet Gallery | Aliencube.AzureFunctions.Extensions.DependencyInjection  2.2.0.1">
            <a:extLst>
              <a:ext uri="{FF2B5EF4-FFF2-40B4-BE49-F238E27FC236}">
                <a16:creationId xmlns:a16="http://schemas.microsoft.com/office/drawing/2014/main" id="{867CAAAF-A31A-40EE-930D-24DE4AAA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93" y="1472375"/>
            <a:ext cx="2290415" cy="22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9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00DDE-E749-4705-89A1-D4E34BCD1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5CC1F-F8F7-441A-8ACC-0B52E2F51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Dependency injection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injects objects at </a:t>
            </a:r>
            <a:r>
              <a:rPr lang="en-US" b="1" dirty="0"/>
              <a:t>runtime</a:t>
            </a:r>
          </a:p>
          <a:p>
            <a:pPr lvl="1"/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Register</a:t>
            </a:r>
            <a:r>
              <a:rPr lang="en-US" dirty="0"/>
              <a:t> some service class in the </a:t>
            </a:r>
            <a:r>
              <a:rPr lang="en-US" b="1">
                <a:solidFill>
                  <a:schemeClr val="bg1"/>
                </a:solidFill>
                <a:latin typeface="Consolas" panose="020B0609020204030204" pitchFamily="49" charset="0"/>
              </a:rPr>
              <a:t>Program</a:t>
            </a:r>
            <a:r>
              <a:rPr lang="en-US"/>
              <a:t> class</a:t>
            </a:r>
            <a:endParaRPr lang="en-US" dirty="0"/>
          </a:p>
          <a:p>
            <a:pPr lvl="1"/>
            <a:endParaRPr lang="en-US" dirty="0"/>
          </a:p>
          <a:p>
            <a:pPr lvl="1">
              <a:spcBef>
                <a:spcPts val="1800"/>
              </a:spcBef>
            </a:pPr>
            <a:r>
              <a:rPr lang="en-US" dirty="0"/>
              <a:t> Later, </a:t>
            </a:r>
            <a:r>
              <a:rPr lang="en-US" b="1" dirty="0">
                <a:solidFill>
                  <a:schemeClr val="bg1"/>
                </a:solidFill>
              </a:rPr>
              <a:t>inject</a:t>
            </a:r>
            <a:r>
              <a:rPr lang="en-US" dirty="0"/>
              <a:t> the registered class in your controllers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53477D-7F6C-496E-B332-18C36512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Dependency Injection?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B5C987E-EF32-4AB0-90B8-57158FD02A36}"/>
              </a:ext>
            </a:extLst>
          </p:cNvPr>
          <p:cNvSpPr txBox="1">
            <a:spLocks/>
          </p:cNvSpPr>
          <p:nvPr/>
        </p:nvSpPr>
        <p:spPr>
          <a:xfrm>
            <a:off x="1141525" y="2697251"/>
            <a:ext cx="8424936" cy="5258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services.</a:t>
            </a:r>
            <a:r>
              <a:rPr lang="en-US" sz="20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AddTransient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&lt;</a:t>
            </a:r>
            <a:r>
              <a:rPr lang="en-US" sz="20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DataService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&gt;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CF7DE1-C08F-4BAB-BC5B-F7576493EF7E}"/>
              </a:ext>
            </a:extLst>
          </p:cNvPr>
          <p:cNvSpPr txBox="1">
            <a:spLocks/>
          </p:cNvSpPr>
          <p:nvPr/>
        </p:nvSpPr>
        <p:spPr>
          <a:xfrm>
            <a:off x="1141525" y="4102619"/>
            <a:ext cx="8424936" cy="17882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85000"/>
              </a:lnSpc>
            </a:pP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ProductController : Controller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public ProductController(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DataService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ds) {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20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Use the injected object "ds"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}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33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Model Binding</a:t>
            </a:r>
            <a:endParaRPr lang="bg-BG"/>
          </a:p>
        </p:txBody>
      </p:sp>
      <p:pic>
        <p:nvPicPr>
          <p:cNvPr id="8" name="Graphic 7" descr="Playbook">
            <a:extLst>
              <a:ext uri="{FF2B5EF4-FFF2-40B4-BE49-F238E27FC236}">
                <a16:creationId xmlns:a16="http://schemas.microsoft.com/office/drawing/2014/main" id="{A6EFBA60-155E-47D8-8F0D-3E557060A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295" y="1399592"/>
            <a:ext cx="2500099" cy="25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Core: Bird's Eye View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2101" y="1179000"/>
            <a:ext cx="9447797" cy="55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0F57C-BF73-48EA-A92D-677B6A142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Model binding </a:t>
            </a:r>
            <a:r>
              <a:rPr lang="en-US" sz="3000" noProof="1"/>
              <a:t>in ASP.NET Core MVC maps data from </a:t>
            </a:r>
            <a:r>
              <a:rPr lang="en-US" sz="3000" b="1" noProof="1">
                <a:solidFill>
                  <a:schemeClr val="bg1"/>
                </a:solidFill>
              </a:rPr>
              <a:t>HTTP requests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bg1"/>
                </a:solidFill>
              </a:rPr>
              <a:t>action method parameters</a:t>
            </a:r>
            <a:endParaRPr lang="en-US" sz="3000" noProof="1"/>
          </a:p>
          <a:p>
            <a:pPr lvl="1"/>
            <a:r>
              <a:rPr lang="en-US" sz="2800" noProof="1"/>
              <a:t>The parameters may be primitive types or complex types</a:t>
            </a:r>
          </a:p>
          <a:p>
            <a:pPr lvl="1"/>
            <a:r>
              <a:rPr lang="en-US" sz="2800" noProof="1"/>
              <a:t>Implemented abstractly, paving the way for reusability in different apps</a:t>
            </a:r>
          </a:p>
          <a:p>
            <a:r>
              <a:rPr lang="en-US" sz="3000" noProof="1"/>
              <a:t>The framework binds request data to action parameters by </a:t>
            </a:r>
            <a:r>
              <a:rPr lang="en-US" sz="3000" b="1" noProof="1">
                <a:solidFill>
                  <a:schemeClr val="bg1"/>
                </a:solidFill>
              </a:rPr>
              <a:t>name</a:t>
            </a:r>
            <a:endParaRPr lang="en-US" sz="2800" b="1" noProof="1">
              <a:solidFill>
                <a:schemeClr val="bg1"/>
              </a:solidFill>
            </a:endParaRPr>
          </a:p>
          <a:p>
            <a:pPr lvl="1"/>
            <a:r>
              <a:rPr lang="en-US" sz="2800" noProof="1"/>
              <a:t>The value of each parameter will be searched, using the </a:t>
            </a:r>
            <a:r>
              <a:rPr lang="en-US" sz="2800" b="1" noProof="1">
                <a:solidFill>
                  <a:schemeClr val="bg1"/>
                </a:solidFill>
              </a:rPr>
              <a:t>parameter name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Classes</a:t>
            </a:r>
            <a:r>
              <a:rPr lang="en-US" sz="2800" noProof="1"/>
              <a:t> are mapped using the names of the </a:t>
            </a:r>
            <a:r>
              <a:rPr lang="en-US" sz="2800" b="1" noProof="1">
                <a:solidFill>
                  <a:schemeClr val="bg1"/>
                </a:solidFill>
              </a:rPr>
              <a:t>public settable properties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AFE180-FE90-4110-A9C2-0938C9B0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Model Binding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0E9B1A-3353-427D-9BF7-887D4AC91040}"/>
              </a:ext>
            </a:extLst>
          </p:cNvPr>
          <p:cNvSpPr txBox="1">
            <a:spLocks/>
          </p:cNvSpPr>
          <p:nvPr/>
        </p:nvSpPr>
        <p:spPr>
          <a:xfrm>
            <a:off x="581476" y="5932860"/>
            <a:ext cx="3752592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https://mysite.com/posts/edit/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BA984-2715-4A83-9A06-C81CB8FAE4AB}"/>
              </a:ext>
            </a:extLst>
          </p:cNvPr>
          <p:cNvSpPr txBox="1"/>
          <p:nvPr/>
        </p:nvSpPr>
        <p:spPr>
          <a:xfrm>
            <a:off x="1776994" y="5457501"/>
            <a:ext cx="1361557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/>
              <a:t>Request URL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1D77AEB-64DB-4D5A-B357-FC7570E7FE00}"/>
              </a:ext>
            </a:extLst>
          </p:cNvPr>
          <p:cNvSpPr txBox="1">
            <a:spLocks/>
          </p:cNvSpPr>
          <p:nvPr/>
        </p:nvSpPr>
        <p:spPr>
          <a:xfrm>
            <a:off x="6991004" y="5932860"/>
            <a:ext cx="461952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Edit(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?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5793C-63C8-461B-992E-AB1188806657}"/>
              </a:ext>
            </a:extLst>
          </p:cNvPr>
          <p:cNvSpPr txBox="1"/>
          <p:nvPr/>
        </p:nvSpPr>
        <p:spPr>
          <a:xfrm>
            <a:off x="8303227" y="5457500"/>
            <a:ext cx="2031318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/>
              <a:t>PostsController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C46E30F-B62B-4B1C-BCAB-58AFA7B4E308}"/>
              </a:ext>
            </a:extLst>
          </p:cNvPr>
          <p:cNvSpPr/>
          <p:nvPr/>
        </p:nvSpPr>
        <p:spPr bwMode="auto">
          <a:xfrm>
            <a:off x="5148813" y="6074229"/>
            <a:ext cx="1063690" cy="322962"/>
          </a:xfrm>
          <a:prstGeom prst="rightArrow">
            <a:avLst/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49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5F0E1-7B85-45FC-B704-E6681517C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Model binding </a:t>
            </a:r>
            <a:r>
              <a:rPr lang="en-US" sz="3000" dirty="0"/>
              <a:t>can look through several </a:t>
            </a:r>
            <a:r>
              <a:rPr lang="en-US" sz="3000" b="1" dirty="0">
                <a:solidFill>
                  <a:schemeClr val="bg1"/>
                </a:solidFill>
              </a:rPr>
              <a:t>data sources </a:t>
            </a:r>
            <a:r>
              <a:rPr lang="en-US" sz="3000" dirty="0"/>
              <a:t>per Request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Form values </a:t>
            </a:r>
            <a:r>
              <a:rPr lang="en-US" sz="2800" dirty="0"/>
              <a:t>– POST Request parameters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Route values </a:t>
            </a:r>
            <a:r>
              <a:rPr lang="en-US" sz="2800" dirty="0"/>
              <a:t>– The set of Route values provided by the Routing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Query strings </a:t>
            </a:r>
            <a:r>
              <a:rPr lang="en-US" sz="2800" dirty="0"/>
              <a:t>– The query string parameters in the URL</a:t>
            </a:r>
          </a:p>
          <a:p>
            <a:pPr lvl="1">
              <a:buClr>
                <a:srgbClr val="234465"/>
              </a:buClr>
            </a:pPr>
            <a:r>
              <a:rPr lang="en-US" sz="2800" dirty="0"/>
              <a:t>Even in headers, cookies, session, etc. in custom model binders</a:t>
            </a:r>
          </a:p>
          <a:p>
            <a:pPr lvl="1"/>
            <a:r>
              <a:rPr lang="en-US" sz="2800" dirty="0"/>
              <a:t>Data from these sources are stored as </a:t>
            </a:r>
            <a:r>
              <a:rPr lang="en-US" sz="2800" b="1" dirty="0">
                <a:solidFill>
                  <a:schemeClr val="bg1"/>
                </a:solidFill>
              </a:rPr>
              <a:t>name-value </a:t>
            </a:r>
            <a:r>
              <a:rPr lang="en-US" sz="2800" dirty="0"/>
              <a:t>pairs</a:t>
            </a:r>
          </a:p>
          <a:p>
            <a:r>
              <a:rPr lang="en-US" sz="3000" dirty="0"/>
              <a:t>The framework checks each of the data sources for a parameter value</a:t>
            </a:r>
          </a:p>
          <a:p>
            <a:pPr lvl="1"/>
            <a:r>
              <a:rPr lang="en-US" sz="2800" dirty="0"/>
              <a:t>If there is no parameter in the data source, the next in order is checked</a:t>
            </a:r>
          </a:p>
          <a:p>
            <a:pPr lvl="1"/>
            <a:r>
              <a:rPr lang="en-US" sz="2800" dirty="0"/>
              <a:t>The data sources are checked in the </a:t>
            </a:r>
            <a:r>
              <a:rPr lang="en-US" sz="2800" b="1" dirty="0">
                <a:solidFill>
                  <a:schemeClr val="bg1"/>
                </a:solidFill>
              </a:rPr>
              <a:t>order</a:t>
            </a:r>
            <a:r>
              <a:rPr lang="en-US" sz="2800" dirty="0"/>
              <a:t> specified above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38018-EBE6-4D38-8B64-9C8186D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A0BE8-5F29-4F20-8CE3-5FE140D22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02071" cy="5120699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If binding </a:t>
            </a:r>
            <a:r>
              <a:rPr lang="en-US" sz="3000" b="1" dirty="0">
                <a:solidFill>
                  <a:schemeClr val="bg1"/>
                </a:solidFill>
              </a:rPr>
              <a:t>fails</a:t>
            </a:r>
            <a:r>
              <a:rPr lang="en-US" sz="3000" dirty="0"/>
              <a:t>, the framework does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/>
              <a:t> throw an </a:t>
            </a:r>
            <a:r>
              <a:rPr lang="en-US" sz="3000" b="1" dirty="0">
                <a:solidFill>
                  <a:schemeClr val="bg1"/>
                </a:solidFill>
              </a:rPr>
              <a:t>error</a:t>
            </a:r>
          </a:p>
          <a:p>
            <a:pPr lvl="1"/>
            <a:r>
              <a:rPr lang="en-US" sz="2800" dirty="0"/>
              <a:t>Every action, accepting </a:t>
            </a:r>
            <a:r>
              <a:rPr lang="en-US" sz="2800" b="1" dirty="0">
                <a:solidFill>
                  <a:schemeClr val="bg1"/>
                </a:solidFill>
              </a:rPr>
              <a:t>user input</a:t>
            </a:r>
            <a:r>
              <a:rPr lang="en-US" sz="2800" dirty="0"/>
              <a:t>, should check if binding was successful</a:t>
            </a:r>
          </a:p>
          <a:p>
            <a:pPr lvl="1"/>
            <a:r>
              <a:rPr lang="en-US" sz="2800" dirty="0"/>
              <a:t>This is done through the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ModelState.IsValid </a:t>
            </a:r>
            <a:r>
              <a:rPr lang="en-US" sz="2800" dirty="0"/>
              <a:t>property</a:t>
            </a:r>
          </a:p>
          <a:p>
            <a:r>
              <a:rPr lang="en-US" sz="3000" dirty="0"/>
              <a:t>Each entry in the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's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ModelState</a:t>
            </a:r>
            <a:r>
              <a:rPr lang="en-US" sz="3000" dirty="0"/>
              <a:t> property is a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ModelStateEntry</a:t>
            </a:r>
          </a:p>
          <a:p>
            <a:pPr lvl="1"/>
            <a:r>
              <a:rPr lang="en-US" sz="2800" dirty="0"/>
              <a:t>Each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ModelStateEntry</a:t>
            </a:r>
            <a:r>
              <a:rPr lang="en-US" sz="2800" dirty="0"/>
              <a:t> contains an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Errors</a:t>
            </a:r>
            <a:r>
              <a:rPr lang="en-US" sz="2800" dirty="0"/>
              <a:t> property</a:t>
            </a:r>
          </a:p>
          <a:p>
            <a:pPr lvl="1"/>
            <a:r>
              <a:rPr lang="en-US" sz="2800" dirty="0"/>
              <a:t>It's rarely necessary to query this collection, though</a:t>
            </a:r>
          </a:p>
          <a:p>
            <a:r>
              <a:rPr lang="en-US" sz="3000" dirty="0"/>
              <a:t>Default </a:t>
            </a:r>
            <a:r>
              <a:rPr lang="en-US" sz="3000" b="1" dirty="0">
                <a:solidFill>
                  <a:schemeClr val="bg1"/>
                </a:solidFill>
              </a:rPr>
              <a:t>Model binding </a:t>
            </a:r>
            <a:r>
              <a:rPr lang="en-US" sz="3000" dirty="0"/>
              <a:t>works great for most development scenarios</a:t>
            </a:r>
          </a:p>
          <a:p>
            <a:pPr lvl="1"/>
            <a:r>
              <a:rPr lang="en-US" sz="2800" dirty="0"/>
              <a:t>It is also extensible, and you can customize the built-in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18BE3D-87FA-442D-BFC1-E027C2D5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02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D3863E-8F51-40A2-9260-472FA1578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201071"/>
          </a:xfrm>
        </p:spPr>
        <p:txBody>
          <a:bodyPr/>
          <a:lstStyle/>
          <a:p>
            <a:r>
              <a:rPr lang="en-US" dirty="0"/>
              <a:t>You can easily </a:t>
            </a:r>
            <a:r>
              <a:rPr lang="en-US" b="1" dirty="0">
                <a:solidFill>
                  <a:schemeClr val="bg1"/>
                </a:solidFill>
              </a:rPr>
              <a:t>iterate</a:t>
            </a:r>
            <a:r>
              <a:rPr lang="en-US" dirty="0"/>
              <a:t> over the errors in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ModelState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56B30-7761-4BEE-9448-58974304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ModelState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6F50B29-84E1-45EC-9124-CE0E87C69929}"/>
              </a:ext>
            </a:extLst>
          </p:cNvPr>
          <p:cNvSpPr txBox="1">
            <a:spLocks/>
          </p:cNvSpPr>
          <p:nvPr/>
        </p:nvSpPr>
        <p:spPr>
          <a:xfrm>
            <a:off x="757933" y="2004647"/>
            <a:ext cx="8482782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UsersController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Controller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Register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RegisterUserBindingModel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model)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if(!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ModelState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IsValid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foreach (var error in ModelState.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.SelectMany(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Errors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DoSomething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(error);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TODO: Return Error Page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Ok("Success!");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15F568B0-45E5-4160-B7C2-56F98B79F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4323" y="1734429"/>
            <a:ext cx="2480567" cy="2480567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EE5ABD73-6B74-4EF9-902D-1C7E0BFA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4323" y="3936558"/>
            <a:ext cx="2480567" cy="2480567"/>
          </a:xfrm>
          <a:prstGeom prst="rect">
            <a:avLst/>
          </a:prstGeom>
        </p:spPr>
      </p:pic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4AF810BB-D559-4E02-A32F-B9E39C83EA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7406" y="2310167"/>
            <a:ext cx="914400" cy="914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677BEEF4-104C-48BD-87D8-CD9AED3EC3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7406" y="4548499"/>
            <a:ext cx="914400" cy="914400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93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Incoming Request to MVC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1236180" y="1313857"/>
            <a:ext cx="9404657" cy="96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835FCC-C395-4FFE-824D-1F5B39ECA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t="38587" r="80872" b="7952"/>
          <a:stretch/>
        </p:blipFill>
        <p:spPr>
          <a:xfrm>
            <a:off x="282591" y="4359304"/>
            <a:ext cx="1907178" cy="2142309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10" idx="0"/>
          </p:cNvCxnSpPr>
          <p:nvPr/>
        </p:nvCxnSpPr>
        <p:spPr>
          <a:xfrm flipV="1">
            <a:off x="1236180" y="1316502"/>
            <a:ext cx="0" cy="30428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21" idx="0"/>
          </p:cNvCxnSpPr>
          <p:nvPr/>
        </p:nvCxnSpPr>
        <p:spPr>
          <a:xfrm>
            <a:off x="3064708" y="1342937"/>
            <a:ext cx="0" cy="1099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 bwMode="auto">
          <a:xfrm>
            <a:off x="2044285" y="2442640"/>
            <a:ext cx="2040846" cy="878902"/>
          </a:xfrm>
          <a:prstGeom prst="roundRect">
            <a:avLst/>
          </a:prstGeom>
          <a:solidFill>
            <a:srgbClr val="7030A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Binder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915533" y="4487181"/>
            <a:ext cx="2339195" cy="878902"/>
          </a:xfrm>
          <a:prstGeom prst="roundRect">
            <a:avLst/>
          </a:prstGeom>
          <a:solidFill>
            <a:schemeClr val="accent6">
              <a:lumMod val="5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MyInputModel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instance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>
            <a:off x="3064708" y="3321542"/>
            <a:ext cx="427901" cy="1158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endCxn id="29" idx="2"/>
          </p:cNvCxnSpPr>
          <p:nvPr/>
        </p:nvCxnSpPr>
        <p:spPr>
          <a:xfrm flipV="1">
            <a:off x="4647501" y="3328976"/>
            <a:ext cx="753577" cy="1150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 bwMode="auto">
          <a:xfrm>
            <a:off x="4380655" y="2450074"/>
            <a:ext cx="2040846" cy="878902"/>
          </a:xfrm>
          <a:prstGeom prst="roundRect">
            <a:avLst/>
          </a:prstGeom>
          <a:solidFill>
            <a:srgbClr val="00B05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</a:p>
        </p:txBody>
      </p:sp>
      <p:cxnSp>
        <p:nvCxnSpPr>
          <p:cNvPr id="32" name="Straight Arrow Connector 31"/>
          <p:cNvCxnSpPr>
            <a:cxnSpLocks/>
            <a:stCxn id="29" idx="0"/>
          </p:cNvCxnSpPr>
          <p:nvPr/>
        </p:nvCxnSpPr>
        <p:spPr>
          <a:xfrm flipV="1">
            <a:off x="5401078" y="1342938"/>
            <a:ext cx="0" cy="1107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0ED826A5-D8F5-42A2-A397-38EB231CF274}"/>
              </a:ext>
            </a:extLst>
          </p:cNvPr>
          <p:cNvSpPr txBox="1">
            <a:spLocks/>
          </p:cNvSpPr>
          <p:nvPr/>
        </p:nvSpPr>
        <p:spPr>
          <a:xfrm>
            <a:off x="6813979" y="2474704"/>
            <a:ext cx="5095430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MyController : Controller</a:t>
            </a:r>
            <a:b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IActionResult Index(MyInputModel input)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	if (ModelState.IsValid)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	    return View();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	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8016293" y="1330925"/>
            <a:ext cx="310" cy="1143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10640837" y="1330925"/>
            <a:ext cx="0" cy="1756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610480" y="1396082"/>
            <a:ext cx="133357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noProof="1"/>
              <a:t>Populate</a:t>
            </a:r>
          </a:p>
          <a:p>
            <a:pPr algn="ctr"/>
            <a:r>
              <a:rPr lang="en-US" sz="1700" b="1" noProof="1"/>
              <a:t> Model State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896963" y="1379715"/>
            <a:ext cx="17438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dirty="0"/>
              <a:t>Instance Created </a:t>
            </a:r>
          </a:p>
          <a:p>
            <a:pPr algn="ctr"/>
            <a:r>
              <a:rPr lang="en-US" sz="1700" b="1" dirty="0"/>
              <a:t>by Model Binder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15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9" grpId="0" animBg="1"/>
      <p:bldP spid="38" grpId="0" animBg="1"/>
      <p:bldP spid="52" grpId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bg-B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837E08-E24F-46DD-B778-586EFBB948E0}"/>
              </a:ext>
            </a:extLst>
          </p:cNvPr>
          <p:cNvGrpSpPr/>
          <p:nvPr/>
        </p:nvGrpSpPr>
        <p:grpSpPr>
          <a:xfrm>
            <a:off x="4806821" y="2037182"/>
            <a:ext cx="2578355" cy="1261190"/>
            <a:chOff x="4568115" y="2037182"/>
            <a:chExt cx="2578355" cy="12611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1E9E53-2E7D-4C55-A7FB-6C4015806B7F}"/>
                </a:ext>
              </a:extLst>
            </p:cNvPr>
            <p:cNvGrpSpPr/>
            <p:nvPr/>
          </p:nvGrpSpPr>
          <p:grpSpPr>
            <a:xfrm>
              <a:off x="6571077" y="2037182"/>
              <a:ext cx="575393" cy="1261190"/>
              <a:chOff x="6711817" y="2037182"/>
              <a:chExt cx="575393" cy="1261190"/>
            </a:xfrm>
          </p:grpSpPr>
          <p:pic>
            <p:nvPicPr>
              <p:cNvPr id="8" name="Graphic 7" descr="Checkmark">
                <a:extLst>
                  <a:ext uri="{FF2B5EF4-FFF2-40B4-BE49-F238E27FC236}">
                    <a16:creationId xmlns:a16="http://schemas.microsoft.com/office/drawing/2014/main" id="{918FD01A-1F23-45C9-8E5C-3EB80E8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11820" y="2037182"/>
                <a:ext cx="575390" cy="575390"/>
              </a:xfrm>
              <a:prstGeom prst="rect">
                <a:avLst/>
              </a:prstGeom>
            </p:spPr>
          </p:pic>
          <p:pic>
            <p:nvPicPr>
              <p:cNvPr id="10" name="Graphic 9" descr="Close">
                <a:extLst>
                  <a:ext uri="{FF2B5EF4-FFF2-40B4-BE49-F238E27FC236}">
                    <a16:creationId xmlns:a16="http://schemas.microsoft.com/office/drawing/2014/main" id="{904BE092-652A-4E9A-A8FA-1226BD9D7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11817" y="2722981"/>
                <a:ext cx="575391" cy="575391"/>
              </a:xfrm>
              <a:prstGeom prst="rect">
                <a:avLst/>
              </a:prstGeom>
            </p:spPr>
          </p:pic>
        </p:grpSp>
        <p:pic>
          <p:nvPicPr>
            <p:cNvPr id="15" name="Graphic 14" descr="Stop">
              <a:extLst>
                <a:ext uri="{FF2B5EF4-FFF2-40B4-BE49-F238E27FC236}">
                  <a16:creationId xmlns:a16="http://schemas.microsoft.com/office/drawing/2014/main" id="{86300F02-7ECE-4B60-844B-339193FB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8115" y="2037182"/>
              <a:ext cx="1822581" cy="575391"/>
            </a:xfrm>
            <a:prstGeom prst="rect">
              <a:avLst/>
            </a:prstGeom>
          </p:spPr>
        </p:pic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7319DE99-035F-4021-A53A-4368566A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8115" y="2722980"/>
              <a:ext cx="1822581" cy="575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1BFA2B-CFA4-48BD-88A9-3C17823D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6E457A-D98D-4C52-BC98-75C54F70B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83410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Validation</a:t>
            </a:r>
            <a:r>
              <a:rPr lang="en-US" sz="3200" dirty="0"/>
              <a:t> is absolutely necessary before persisting dat</a:t>
            </a:r>
            <a:r>
              <a:rPr lang="en-US" dirty="0"/>
              <a:t>a</a:t>
            </a:r>
          </a:p>
          <a:p>
            <a:pPr lvl="1"/>
            <a:r>
              <a:rPr lang="en-US" sz="3000" dirty="0"/>
              <a:t>There may be potential security threats</a:t>
            </a:r>
          </a:p>
          <a:p>
            <a:pPr lvl="1"/>
            <a:r>
              <a:rPr lang="en-US" sz="3000" dirty="0"/>
              <a:t>There may be malformed data (</a:t>
            </a:r>
            <a:r>
              <a:rPr lang="en-US" sz="3000" b="1" dirty="0">
                <a:solidFill>
                  <a:schemeClr val="bg1"/>
                </a:solidFill>
              </a:rPr>
              <a:t>type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size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data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constraints</a:t>
            </a:r>
            <a:r>
              <a:rPr lang="en-US" sz="3000" dirty="0"/>
              <a:t>)</a:t>
            </a:r>
          </a:p>
          <a:p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ASP.NET Core MVC</a:t>
            </a:r>
            <a:r>
              <a:rPr lang="en-US" sz="3200" dirty="0"/>
              <a:t>, validation happens both on </a:t>
            </a:r>
            <a:r>
              <a:rPr lang="en-US" sz="3200" b="1" dirty="0">
                <a:solidFill>
                  <a:schemeClr val="bg1"/>
                </a:solidFill>
              </a:rPr>
              <a:t>client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DD45B-779A-4FE5-AD23-3ED8CC2F0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7417" y="4020222"/>
            <a:ext cx="3818069" cy="2170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F685B-79CF-4C82-A902-E17CA43A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43" y="4050128"/>
            <a:ext cx="6322643" cy="211073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2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CF128-F7C5-44EC-85A5-8749E7FA8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11402" cy="5201066"/>
          </a:xfrm>
        </p:spPr>
        <p:txBody>
          <a:bodyPr>
            <a:normAutofit/>
          </a:bodyPr>
          <a:lstStyle/>
          <a:p>
            <a:r>
              <a:rPr lang="en-US" sz="3200" dirty="0"/>
              <a:t>.NET provides </a:t>
            </a:r>
            <a:r>
              <a:rPr lang="en-US" sz="3200"/>
              <a:t>us with </a:t>
            </a:r>
            <a:r>
              <a:rPr lang="en-US" sz="3200" dirty="0"/>
              <a:t>an abstracted validation through </a:t>
            </a:r>
            <a:r>
              <a:rPr lang="en-US" sz="3200" b="1" dirty="0">
                <a:solidFill>
                  <a:schemeClr val="bg1"/>
                </a:solidFill>
              </a:rPr>
              <a:t>attributes</a:t>
            </a:r>
          </a:p>
          <a:p>
            <a:pPr lvl="1"/>
            <a:r>
              <a:rPr lang="en-US" sz="3000" dirty="0"/>
              <a:t>Some attributes configure model validation by </a:t>
            </a:r>
            <a:r>
              <a:rPr lang="en-US" sz="3000" b="1" dirty="0">
                <a:solidFill>
                  <a:schemeClr val="bg1"/>
                </a:solidFill>
              </a:rPr>
              <a:t>constraint</a:t>
            </a:r>
          </a:p>
          <a:p>
            <a:pPr lvl="2"/>
            <a:r>
              <a:rPr lang="en-US" sz="2800" dirty="0"/>
              <a:t>Similar to validation on </a:t>
            </a:r>
            <a:r>
              <a:rPr lang="en-US" sz="2800" b="1" dirty="0">
                <a:solidFill>
                  <a:schemeClr val="bg1"/>
                </a:solidFill>
              </a:rPr>
              <a:t>database fields</a:t>
            </a:r>
          </a:p>
          <a:p>
            <a:pPr lvl="1"/>
            <a:r>
              <a:rPr lang="en-US" sz="3000" dirty="0"/>
              <a:t>Other apply patterns to data to enforce </a:t>
            </a:r>
            <a:r>
              <a:rPr lang="en-US" sz="3000" b="1" dirty="0">
                <a:solidFill>
                  <a:schemeClr val="bg1"/>
                </a:solidFill>
              </a:rPr>
              <a:t>business rules</a:t>
            </a:r>
          </a:p>
          <a:p>
            <a:pPr lvl="2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Credit Cards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Phone Numbers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Email Addresses </a:t>
            </a:r>
            <a:r>
              <a:rPr lang="en-US" sz="2800" dirty="0"/>
              <a:t>etc.</a:t>
            </a:r>
          </a:p>
          <a:p>
            <a:r>
              <a:rPr lang="en-US" sz="3200" dirty="0"/>
              <a:t>Validation attributes make enforcing these requirements simple</a:t>
            </a:r>
          </a:p>
          <a:p>
            <a:pPr lvl="1"/>
            <a:r>
              <a:rPr lang="en-US" sz="3000" dirty="0"/>
              <a:t>They are specified at the </a:t>
            </a:r>
            <a:r>
              <a:rPr lang="en-US" sz="3000" b="1" dirty="0">
                <a:solidFill>
                  <a:schemeClr val="bg1"/>
                </a:solidFill>
              </a:rPr>
              <a:t>property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parameter</a:t>
            </a:r>
            <a:r>
              <a:rPr lang="en-US" sz="3000" dirty="0"/>
              <a:t> level</a:t>
            </a:r>
          </a:p>
          <a:p>
            <a:pPr marL="609219" lvl="1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AB86-4E2F-4A87-894F-F4ED3A16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D1E36-586E-470F-BDC5-92E5C8D4A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770" y="5746495"/>
            <a:ext cx="3181350" cy="65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057E1-491E-40DB-BDE9-FF90BF234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397" y="5781732"/>
            <a:ext cx="312938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C3DA1-D4B5-48BA-8F9D-25AAB992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8189" y="5762449"/>
            <a:ext cx="4566955" cy="61959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7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8A200-1949-44CA-A757-B36D0E37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E4BD5F-07F8-470D-A62A-E5A2C36E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5465"/>
              </p:ext>
            </p:extLst>
          </p:nvPr>
        </p:nvGraphicFramePr>
        <p:xfrm>
          <a:off x="305492" y="1263348"/>
          <a:ext cx="11581015" cy="5006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093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8074922">
                  <a:extLst>
                    <a:ext uri="{9D8B030D-6E8A-4147-A177-3AD203B41FA5}">
                      <a16:colId xmlns:a16="http://schemas.microsoft.com/office/drawing/2014/main" val="71406584"/>
                    </a:ext>
                  </a:extLst>
                </a:gridCol>
              </a:tblGrid>
              <a:tr h="49189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Attribute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[CreditCard]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has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credit card </a:t>
                      </a:r>
                      <a:r>
                        <a:rPr lang="en-US" sz="2000" noProof="1"/>
                        <a:t>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Compare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2 properties in a model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match</a:t>
                      </a:r>
                      <a:r>
                        <a:rPr lang="en-US" sz="2000" noProof="1"/>
                        <a:t>. (Useful for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password confirmation</a:t>
                      </a:r>
                      <a:r>
                        <a:rPr lang="en-US" sz="2000" noProof="1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EmailAddress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/>
                        <a:t>Validates the property has an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email</a:t>
                      </a:r>
                      <a:r>
                        <a:rPr lang="en-US" sz="2000" b="0" noProof="1"/>
                        <a:t> 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492231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Phone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has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telephone</a:t>
                      </a:r>
                      <a:r>
                        <a:rPr lang="en-US" sz="2000" noProof="1"/>
                        <a:t> 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Range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value</a:t>
                      </a:r>
                      <a:r>
                        <a:rPr lang="en-US" sz="2000" noProof="1"/>
                        <a:t> falls within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given range</a:t>
                      </a:r>
                      <a:endParaRPr lang="en-US" sz="2000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RegularExpression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data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matches</a:t>
                      </a:r>
                      <a:r>
                        <a:rPr lang="en-US" sz="2000" noProof="1"/>
                        <a:t> the specified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regular expression</a:t>
                      </a:r>
                      <a:endParaRPr lang="en-US" sz="2000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32362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Required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Makes the property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required</a:t>
                      </a:r>
                      <a:r>
                        <a:rPr lang="en-US" sz="2000" noProof="1"/>
                        <a:t>. Value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cannot</a:t>
                      </a:r>
                      <a:r>
                        <a:rPr lang="en-US" sz="2000" noProof="1"/>
                        <a:t> be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null</a:t>
                      </a:r>
                      <a:endParaRPr lang="en-US" sz="2000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970255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StringLength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that a string property has at most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given maximum length</a:t>
                      </a:r>
                      <a:endParaRPr lang="en-US" sz="2000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48021"/>
                  </a:ext>
                </a:extLst>
              </a:tr>
              <a:tr h="503858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2400" b="1" kern="1200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has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URL</a:t>
                      </a:r>
                      <a:r>
                        <a:rPr lang="en-US" sz="2000" noProof="1"/>
                        <a:t> 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0670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6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192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97879" y="1752215"/>
            <a:ext cx="11466599" cy="5570355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2400" b="1" noProof="1">
                <a:solidFill>
                  <a:schemeClr val="bg1"/>
                </a:solidFill>
              </a:rPr>
              <a:t> </a:t>
            </a:r>
            <a:r>
              <a:rPr lang="en-US" sz="3000" b="1" noProof="1">
                <a:solidFill>
                  <a:schemeClr val="bg1"/>
                </a:solidFill>
              </a:rPr>
              <a:t>ASP.NET Core </a:t>
            </a:r>
            <a:r>
              <a:rPr lang="en-US" sz="3000" noProof="1">
                <a:solidFill>
                  <a:schemeClr val="bg2"/>
                </a:solidFill>
              </a:rPr>
              <a:t>is a great platform for </a:t>
            </a:r>
            <a:br>
              <a:rPr lang="en-US" sz="3000" noProof="1">
                <a:solidFill>
                  <a:schemeClr val="bg2"/>
                </a:solidFill>
              </a:rPr>
            </a:br>
            <a:r>
              <a:rPr lang="en-US" sz="3000" noProof="1">
                <a:solidFill>
                  <a:schemeClr val="bg2"/>
                </a:solidFill>
              </a:rPr>
              <a:t> developing Web apps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3000" noProof="1">
                <a:solidFill>
                  <a:schemeClr val="bg2"/>
                </a:solidFill>
              </a:rPr>
              <a:t> MVC </a:t>
            </a:r>
            <a:r>
              <a:rPr lang="en-US" sz="3000" b="1" noProof="1">
                <a:solidFill>
                  <a:schemeClr val="bg1"/>
                </a:solidFill>
              </a:rPr>
              <a:t>Controllers</a:t>
            </a:r>
            <a:r>
              <a:rPr lang="en-US" sz="30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noProof="1">
                <a:solidFill>
                  <a:schemeClr val="bg2"/>
                </a:solidFill>
              </a:rPr>
              <a:t>and</a:t>
            </a:r>
            <a:r>
              <a:rPr lang="en-US" sz="30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bg1"/>
                </a:solidFill>
              </a:rPr>
              <a:t>Actions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3000" noProof="1">
                <a:solidFill>
                  <a:schemeClr val="bg2"/>
                </a:solidFill>
              </a:rPr>
              <a:t> MVC </a:t>
            </a:r>
            <a:r>
              <a:rPr lang="en-US" sz="3000" b="1" noProof="1">
                <a:solidFill>
                  <a:schemeClr val="bg1"/>
                </a:solidFill>
              </a:rPr>
              <a:t>Views</a:t>
            </a:r>
            <a:r>
              <a:rPr lang="en-US" sz="3000" noProof="1">
                <a:solidFill>
                  <a:schemeClr val="bg2"/>
                </a:solidFill>
              </a:rPr>
              <a:t> and </a:t>
            </a:r>
            <a:r>
              <a:rPr lang="en-US" sz="3000" b="1" noProof="1">
                <a:solidFill>
                  <a:schemeClr val="bg1"/>
                </a:solidFill>
              </a:rPr>
              <a:t>Razor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bg2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Routing</a:t>
            </a:r>
            <a:endParaRPr lang="en-US" sz="3000" b="1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Static Files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 Dependency Injection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bg2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Model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Binding</a:t>
            </a:r>
            <a:r>
              <a:rPr lang="en-US" sz="3000" dirty="0">
                <a:solidFill>
                  <a:schemeClr val="bg2"/>
                </a:solidFill>
              </a:rPr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Model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Validation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A593C4BD-B732-4A81-AA88-7669F42EB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061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43999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ASP.NET Core</a:t>
            </a:r>
            <a:r>
              <a:rPr lang="en-US" dirty="0"/>
              <a:t> is a cross-platform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open-source</a:t>
            </a:r>
            <a:r>
              <a:rPr lang="en-US" dirty="0"/>
              <a:t> back-end </a:t>
            </a:r>
            <a:br>
              <a:rPr lang="en-US" dirty="0"/>
            </a:br>
            <a:r>
              <a:rPr lang="en-US" dirty="0"/>
              <a:t>development framework for C#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lvl="1">
              <a:lnSpc>
                <a:spcPct val="100000"/>
              </a:lnSpc>
            </a:pPr>
            <a:r>
              <a:rPr lang="en-US" dirty="0"/>
              <a:t>ASP.NET Core </a:t>
            </a:r>
            <a:r>
              <a:rPr lang="en-US" b="1" dirty="0">
                <a:solidFill>
                  <a:schemeClr val="bg1"/>
                </a:solidFill>
              </a:rPr>
              <a:t>Web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Pages</a:t>
            </a:r>
            <a:r>
              <a:rPr lang="en-US" dirty="0"/>
              <a:t>: build simple Web apps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ASP.NET Core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: build server-side Web apps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</a:t>
            </a:r>
            <a:r>
              <a:rPr lang="en-US" b="1" dirty="0">
                <a:solidFill>
                  <a:schemeClr val="bg1"/>
                </a:solidFill>
              </a:rPr>
              <a:t>Web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API</a:t>
            </a:r>
            <a:r>
              <a:rPr lang="en-US" dirty="0"/>
              <a:t>: build Web services and REST APIs</a:t>
            </a:r>
          </a:p>
          <a:p>
            <a:pPr marL="609219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GB" sz="3000" dirty="0"/>
          </a:p>
          <a:p>
            <a:pPr lvl="1">
              <a:lnSpc>
                <a:spcPct val="100000"/>
              </a:lnSpc>
            </a:pPr>
            <a:endParaRPr lang="en-GB" sz="32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ASP.NET Core Overview</a:t>
            </a:r>
            <a:endParaRPr lang="bg-BG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2493-94CF-4C1B-9544-CBD4F97E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000" y="2191500"/>
            <a:ext cx="4545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62413" y="16810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59020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19" y="5122505"/>
            <a:ext cx="3384648" cy="1451895"/>
          </a:xfrm>
          <a:prstGeom prst="rect">
            <a:avLst/>
          </a:prstGeom>
        </p:spPr>
      </p:pic>
      <p:pic>
        <p:nvPicPr>
          <p:cNvPr id="14" name="Picture 13">
            <a:hlinkClick r:id="rId14"/>
            <a:extLst>
              <a:ext uri="{FF2B5EF4-FFF2-40B4-BE49-F238E27FC236}">
                <a16:creationId xmlns:a16="http://schemas.microsoft.com/office/drawing/2014/main" id="{C32B12E6-D24D-80B6-B195-9E48215487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4549636" y="3005246"/>
            <a:ext cx="3092395" cy="1627409"/>
          </a:xfrm>
          <a:prstGeom prst="rect">
            <a:avLst/>
          </a:prstGeom>
        </p:spPr>
      </p:pic>
      <p:pic>
        <p:nvPicPr>
          <p:cNvPr id="15" name="Picture 14">
            <a:hlinkClick r:id="rId16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8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395393" y="4909437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1F6BA7DE-DA2D-44B0-E661-6A3D1ED36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6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1557" y="1151122"/>
            <a:ext cx="12048888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dirty="0"/>
              <a:t>Great documentation: </a:t>
            </a: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Clr>
                <a:srgbClr val="234465"/>
              </a:buClr>
            </a:pP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ASP.NET Core </a:t>
            </a:r>
            <a:r>
              <a:rPr lang="en-US" sz="3400" dirty="0"/>
              <a:t>provides</a:t>
            </a:r>
          </a:p>
          <a:p>
            <a:pPr lvl="1"/>
            <a:r>
              <a:rPr lang="en-US" sz="3400" dirty="0"/>
              <a:t>Integration of modern client-side frameworks (Angular,</a:t>
            </a:r>
            <a:r>
              <a:rPr lang="bg-BG" sz="3400" dirty="0"/>
              <a:t> </a:t>
            </a:r>
            <a:r>
              <a:rPr lang="en-US" sz="3400" dirty="0"/>
              <a:t>React, </a:t>
            </a:r>
            <a:r>
              <a:rPr lang="en-US" sz="3400" dirty="0" err="1"/>
              <a:t>Blazor</a:t>
            </a:r>
            <a:r>
              <a:rPr lang="en-US" sz="3400" dirty="0"/>
              <a:t>, etc.)</a:t>
            </a:r>
          </a:p>
          <a:p>
            <a:pPr lvl="1"/>
            <a:r>
              <a:rPr lang="en-US" sz="3400" dirty="0"/>
              <a:t>Development workflows (MVC, </a:t>
            </a:r>
            <a:r>
              <a:rPr lang="en-US" sz="3400" dirty="0" err="1"/>
              <a:t>WebAPI</a:t>
            </a:r>
            <a:r>
              <a:rPr lang="en-US" sz="3400" dirty="0"/>
              <a:t>, Razor Pages,</a:t>
            </a:r>
            <a:br>
              <a:rPr lang="en-US" sz="3400" dirty="0"/>
            </a:br>
            <a:r>
              <a:rPr lang="en-US" sz="3400" dirty="0" err="1"/>
              <a:t>SignalR</a:t>
            </a:r>
            <a:r>
              <a:rPr lang="en-US" sz="3400" dirty="0"/>
              <a:t>)</a:t>
            </a:r>
          </a:p>
          <a:p>
            <a:pPr>
              <a:buClr>
                <a:srgbClr val="234465"/>
              </a:buClr>
            </a:pPr>
            <a:r>
              <a:rPr lang="en-US" sz="3400" b="1" dirty="0">
                <a:solidFill>
                  <a:schemeClr val="bg1"/>
                </a:solidFill>
              </a:rPr>
              <a:t>ASP.NET Core </a:t>
            </a:r>
            <a:r>
              <a:rPr lang="en-US" sz="3400" dirty="0"/>
              <a:t>applications run both on </a:t>
            </a:r>
            <a:r>
              <a:rPr lang="en-US" sz="3400" b="1" dirty="0">
                <a:solidFill>
                  <a:schemeClr val="bg1"/>
                </a:solidFill>
              </a:rPr>
              <a:t>.NET Core</a:t>
            </a:r>
            <a:br>
              <a:rPr lang="en-US" sz="3400" dirty="0"/>
            </a:br>
            <a:r>
              <a:rPr lang="en-US" sz="3400" dirty="0"/>
              <a:t>and </a:t>
            </a:r>
            <a:r>
              <a:rPr lang="en-US" sz="3400" b="1" dirty="0">
                <a:solidFill>
                  <a:schemeClr val="bg1"/>
                </a:solidFill>
              </a:rPr>
              <a:t>.NET Framework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ASP.NET Core Overview</a:t>
            </a:r>
            <a:endParaRPr lang="bg-BG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2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E3DABE-9473-42F1-A024-C364C9487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067" y="1196124"/>
            <a:ext cx="12005733" cy="5561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sz="3400" b="1" dirty="0">
                <a:solidFill>
                  <a:schemeClr val="bg1"/>
                </a:solidFill>
              </a:rPr>
              <a:t>unified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framework</a:t>
            </a:r>
            <a:r>
              <a:rPr lang="en-US" dirty="0"/>
              <a:t> for building web UI and web APIs, architected for testability</a:t>
            </a:r>
          </a:p>
          <a:p>
            <a:r>
              <a:rPr lang="en-US" dirty="0"/>
              <a:t>Ability to develop and run on </a:t>
            </a:r>
            <a:r>
              <a:rPr lang="en-US" sz="3400" b="1" dirty="0">
                <a:solidFill>
                  <a:schemeClr val="bg1"/>
                </a:solidFill>
              </a:rPr>
              <a:t>Windows, macOS and Linux</a:t>
            </a:r>
          </a:p>
          <a:p>
            <a:pPr lvl="1"/>
            <a:r>
              <a:rPr lang="en-US" dirty="0"/>
              <a:t>Ability to host on IIS, Nginx, Apache, Docker or self-host in your own process</a:t>
            </a:r>
          </a:p>
          <a:p>
            <a:r>
              <a:rPr lang="en-US" dirty="0"/>
              <a:t>Built-in </a:t>
            </a:r>
            <a:r>
              <a:rPr lang="en-US" sz="3600" b="1" dirty="0">
                <a:solidFill>
                  <a:schemeClr val="bg1"/>
                </a:solidFill>
              </a:rPr>
              <a:t>dependency injection</a:t>
            </a:r>
          </a:p>
          <a:p>
            <a:r>
              <a:rPr lang="en-US" dirty="0"/>
              <a:t>A lightweight, high-performance and modular HTTP request pipeline (</a:t>
            </a:r>
            <a:r>
              <a:rPr lang="en-US" sz="3400" b="1" noProof="1">
                <a:solidFill>
                  <a:schemeClr val="bg1"/>
                </a:solidFill>
              </a:rPr>
              <a:t>middlewares</a:t>
            </a:r>
            <a:r>
              <a:rPr lang="en-US" dirty="0"/>
              <a:t>)</a:t>
            </a:r>
          </a:p>
          <a:p>
            <a:pPr>
              <a:buClr>
                <a:srgbClr val="234465"/>
              </a:buClr>
            </a:pPr>
            <a:r>
              <a:rPr lang="en-US" sz="3400" b="1" dirty="0">
                <a:solidFill>
                  <a:schemeClr val="bg1"/>
                </a:solidFill>
              </a:rPr>
              <a:t>Razor Pages </a:t>
            </a:r>
            <a:r>
              <a:rPr lang="en-US" dirty="0"/>
              <a:t>is a page-based programming model that makes building web UI easier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Blazor</a:t>
            </a:r>
            <a:r>
              <a:rPr lang="en-US" dirty="0"/>
              <a:t> lets you use C# in the browser and share server-side and client-side app logic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Razor markup </a:t>
            </a:r>
            <a:r>
              <a:rPr lang="en-US" dirty="0"/>
              <a:t>provides syntax for Razor Pages, </a:t>
            </a:r>
            <a:r>
              <a:rPr lang="en-US" sz="3400" b="1" dirty="0">
                <a:solidFill>
                  <a:schemeClr val="bg1"/>
                </a:solidFill>
              </a:rPr>
              <a:t>MVC</a:t>
            </a:r>
            <a:r>
              <a:rPr lang="en-US" dirty="0"/>
              <a:t> views and Tag Helpers</a:t>
            </a:r>
          </a:p>
          <a:p>
            <a:pPr>
              <a:buClr>
                <a:srgbClr val="234465"/>
              </a:buClr>
            </a:pPr>
            <a:r>
              <a:rPr lang="en-US" dirty="0"/>
              <a:t>Cloud-ready, environment-based configuration system</a:t>
            </a:r>
          </a:p>
          <a:p>
            <a:pPr>
              <a:buClr>
                <a:srgbClr val="234465"/>
              </a:buClr>
            </a:pPr>
            <a:r>
              <a:rPr lang="en-US" dirty="0"/>
              <a:t>Side-by-side app versioning</a:t>
            </a:r>
          </a:p>
          <a:p>
            <a:pPr>
              <a:buClr>
                <a:srgbClr val="234465"/>
              </a:buClr>
            </a:pPr>
            <a:r>
              <a:rPr lang="en-US" dirty="0"/>
              <a:t>Tooling that simplifies modern web development</a:t>
            </a:r>
            <a:r>
              <a:rPr lang="bg-BG" dirty="0"/>
              <a:t> (</a:t>
            </a:r>
            <a:r>
              <a:rPr lang="en-US" dirty="0"/>
              <a:t>Visual Studio, VS Code, CLI)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575FF-12DC-4DE5-AD51-C1A7B1CF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Main Features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6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A8D41757-1A6F-46DA-932E-D1E5EF56D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7762" y="1390650"/>
            <a:ext cx="2276475" cy="22764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B2B5C3-8C05-4C80-B939-25C71DA7265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MVC Pattern</a:t>
            </a:r>
          </a:p>
        </p:txBody>
      </p:sp>
    </p:spTree>
    <p:extLst>
      <p:ext uri="{BB962C8B-B14F-4D97-AF65-F5344CB8AC3E}">
        <p14:creationId xmlns:p14="http://schemas.microsoft.com/office/powerpoint/2010/main" val="17664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5" ma:contentTypeDescription="Create a new document." ma:contentTypeScope="" ma:versionID="5a57a07a638ef8de7d2c5d095121ef2e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fa97156deb07b510288551d34a0f1a9e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f6b91ac-d40f-491d-bfb0-a181f5519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0272d0e-81d8-4ac7-9277-f1cd7dac00c5}" ma:internalName="TaxCatchAll" ma:showField="CatchAllData" ma:web="b7aee57a-33bc-479a-b375-2a9789967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aee57a-33bc-479a-b375-2a9789967078" xsi:nil="true"/>
    <lcf76f155ced4ddcb4097134ff3c332f xmlns="d0d25b69-8e68-4841-9284-bd8f9504d22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3E600C-2355-4279-8CA0-29572355E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99DAA1-E9B1-422C-A4D6-9BD57DA0A60A}">
  <ds:schemaRefs>
    <ds:schemaRef ds:uri="http://schemas.microsoft.com/office/2006/metadata/properties"/>
    <ds:schemaRef ds:uri="http://schemas.microsoft.com/office/infopath/2007/PartnerControls"/>
    <ds:schemaRef ds:uri="b7aee57a-33bc-479a-b375-2a9789967078"/>
    <ds:schemaRef ds:uri="d0d25b69-8e68-4841-9284-bd8f9504d222"/>
  </ds:schemaRefs>
</ds:datastoreItem>
</file>

<file path=customXml/itemProps3.xml><?xml version="1.0" encoding="utf-8"?>
<ds:datastoreItem xmlns:ds="http://schemas.openxmlformats.org/officeDocument/2006/customXml" ds:itemID="{3F84093E-B3BE-4195-9EC9-45C217AF08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10143</TotalTime>
  <Words>4668</Words>
  <Application>Microsoft Office PowerPoint</Application>
  <PresentationFormat>Widescreen</PresentationFormat>
  <Paragraphs>694</Paragraphs>
  <Slides>63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1_SoftUni</vt:lpstr>
      <vt:lpstr>ASP.NET Core Introduction</vt:lpstr>
      <vt:lpstr>Questions?</vt:lpstr>
      <vt:lpstr>Table of Content</vt:lpstr>
      <vt:lpstr>ASP.NET Core</vt:lpstr>
      <vt:lpstr>.NET Core: Bird's Eye View</vt:lpstr>
      <vt:lpstr>ASP.NET Core Overview</vt:lpstr>
      <vt:lpstr>ASP.NET Core Overview</vt:lpstr>
      <vt:lpstr>ASP.NET Core Main Features</vt:lpstr>
      <vt:lpstr>The MVC Pattern</vt:lpstr>
      <vt:lpstr>The MVC Pattern</vt:lpstr>
      <vt:lpstr>The Model-View-Controller (MVC) Pattern</vt:lpstr>
      <vt:lpstr>Controller</vt:lpstr>
      <vt:lpstr>View</vt:lpstr>
      <vt:lpstr>Model</vt:lpstr>
      <vt:lpstr>MVC Steps</vt:lpstr>
      <vt:lpstr>Web MVC Frameworks</vt:lpstr>
      <vt:lpstr>ASP.NET Core MVC</vt:lpstr>
      <vt:lpstr>ASP.NET Core MVC Overview</vt:lpstr>
      <vt:lpstr>ASP.NET Core MVC Features</vt:lpstr>
      <vt:lpstr>Creating an ASP.NET Core MVC App</vt:lpstr>
      <vt:lpstr>Create ASP.NET Core MVC App Project</vt:lpstr>
      <vt:lpstr>Create ASP.NET Core MVC App: Choose Template</vt:lpstr>
      <vt:lpstr>MVC App: What's Inside?</vt:lpstr>
      <vt:lpstr>Controllers</vt:lpstr>
      <vt:lpstr>Views</vt:lpstr>
      <vt:lpstr>Views</vt:lpstr>
      <vt:lpstr>The "About" Page in the Browser</vt:lpstr>
      <vt:lpstr>Controllers and Actions</vt:lpstr>
      <vt:lpstr>Controllers</vt:lpstr>
      <vt:lpstr>Actions</vt:lpstr>
      <vt:lpstr>Action Results</vt:lpstr>
      <vt:lpstr>Action Results</vt:lpstr>
      <vt:lpstr>Action Selectors</vt:lpstr>
      <vt:lpstr>Action Parameters</vt:lpstr>
      <vt:lpstr>Views and Razor View Engine</vt:lpstr>
      <vt:lpstr>Views</vt:lpstr>
      <vt:lpstr>Razor View Engine</vt:lpstr>
      <vt:lpstr>Razor View Engine: Example</vt:lpstr>
      <vt:lpstr>Passing Data to a View – Weakly Typed</vt:lpstr>
      <vt:lpstr>ViewBag – Example</vt:lpstr>
      <vt:lpstr>Passing Data to a View – Strongly Typed – Example </vt:lpstr>
      <vt:lpstr>ASP.NET Core MVC Routing</vt:lpstr>
      <vt:lpstr>ASP.NET Core MVC Routing</vt:lpstr>
      <vt:lpstr>Conventional Routing (Used by Default)</vt:lpstr>
      <vt:lpstr>Static Files</vt:lpstr>
      <vt:lpstr>Static Files</vt:lpstr>
      <vt:lpstr>Dependency Injection</vt:lpstr>
      <vt:lpstr>What is Dependency Injection?</vt:lpstr>
      <vt:lpstr>Model Binding</vt:lpstr>
      <vt:lpstr>Model Binding</vt:lpstr>
      <vt:lpstr>Model Binding</vt:lpstr>
      <vt:lpstr>Model Binding</vt:lpstr>
      <vt:lpstr>ModelState</vt:lpstr>
      <vt:lpstr>Incoming Request to MVC</vt:lpstr>
      <vt:lpstr>Model Validation</vt:lpstr>
      <vt:lpstr>Model Validation</vt:lpstr>
      <vt:lpstr>Model Validation</vt:lpstr>
      <vt:lpstr>Model Validation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MVC Introduction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Krasimir Tsanev</cp:lastModifiedBy>
  <cp:revision>350</cp:revision>
  <dcterms:created xsi:type="dcterms:W3CDTF">2018-05-23T13:08:44Z</dcterms:created>
  <dcterms:modified xsi:type="dcterms:W3CDTF">2024-09-10T08:44:18Z</dcterms:modified>
  <cp:category>Spring Fundamentals Couse @ SoftUni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